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itr" panose="00000500000000000000" pitchFamily="2" charset="-34"/>
      <p:regular r:id="rId20"/>
    </p:embeddedFont>
    <p:embeddedFont>
      <p:font typeface="Mitr Bold" panose="00000800000000000000" charset="-34"/>
      <p:regular r:id="rId21"/>
    </p:embeddedFont>
    <p:embeddedFont>
      <p:font typeface="เอฟซี โฮม Bold" panose="020B0604020202020204" charset="-34"/>
      <p:regular r:id="rId22"/>
    </p:embeddedFont>
    <p:embeddedFont>
      <p:font typeface="หมา Bold" panose="020B0604020202020204" charset="-3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3" Type="http://schemas.openxmlformats.org/officeDocument/2006/relationships/image" Target="../media/image117.sv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1.jpeg"/><Relationship Id="rId2" Type="http://schemas.openxmlformats.org/officeDocument/2006/relationships/image" Target="../media/image116.png"/><Relationship Id="rId16" Type="http://schemas.openxmlformats.org/officeDocument/2006/relationships/image" Target="../media/image1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sv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3" Type="http://schemas.openxmlformats.org/officeDocument/2006/relationships/image" Target="../media/image117.sv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1.jpeg"/><Relationship Id="rId2" Type="http://schemas.openxmlformats.org/officeDocument/2006/relationships/image" Target="../media/image116.png"/><Relationship Id="rId16" Type="http://schemas.openxmlformats.org/officeDocument/2006/relationships/image" Target="../media/image1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sv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sv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146.sv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12" Type="http://schemas.openxmlformats.org/officeDocument/2006/relationships/image" Target="../media/image163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2.svg"/><Relationship Id="rId5" Type="http://schemas.openxmlformats.org/officeDocument/2006/relationships/image" Target="../media/image157.png"/><Relationship Id="rId10" Type="http://schemas.openxmlformats.org/officeDocument/2006/relationships/image" Target="../media/image161.png"/><Relationship Id="rId4" Type="http://schemas.openxmlformats.org/officeDocument/2006/relationships/image" Target="../media/image146.svg"/><Relationship Id="rId9" Type="http://schemas.openxmlformats.org/officeDocument/2006/relationships/image" Target="../media/image160.png"/><Relationship Id="rId14" Type="http://schemas.openxmlformats.org/officeDocument/2006/relationships/image" Target="../media/image16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svg"/><Relationship Id="rId7" Type="http://schemas.openxmlformats.org/officeDocument/2006/relationships/image" Target="../media/image171.png"/><Relationship Id="rId12" Type="http://schemas.openxmlformats.org/officeDocument/2006/relationships/image" Target="../media/image176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gif"/><Relationship Id="rId11" Type="http://schemas.openxmlformats.org/officeDocument/2006/relationships/image" Target="../media/image175.svg"/><Relationship Id="rId5" Type="http://schemas.openxmlformats.org/officeDocument/2006/relationships/image" Target="../media/image169.sv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13" Type="http://schemas.openxmlformats.org/officeDocument/2006/relationships/image" Target="../media/image174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openxmlformats.org/officeDocument/2006/relationships/image" Target="../media/image185.svg"/><Relationship Id="rId2" Type="http://schemas.openxmlformats.org/officeDocument/2006/relationships/image" Target="../media/image177.png"/><Relationship Id="rId16" Type="http://schemas.openxmlformats.org/officeDocument/2006/relationships/image" Target="../media/image17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184.png"/><Relationship Id="rId5" Type="http://schemas.openxmlformats.org/officeDocument/2006/relationships/image" Target="../media/image39.png"/><Relationship Id="rId15" Type="http://schemas.openxmlformats.org/officeDocument/2006/relationships/image" Target="../media/image186.jpeg"/><Relationship Id="rId10" Type="http://schemas.openxmlformats.org/officeDocument/2006/relationships/image" Target="../media/image183.svg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image" Target="../media/image17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13" Type="http://schemas.openxmlformats.org/officeDocument/2006/relationships/image" Target="../media/image191.png"/><Relationship Id="rId3" Type="http://schemas.openxmlformats.org/officeDocument/2006/relationships/image" Target="../media/image39.png"/><Relationship Id="rId7" Type="http://schemas.openxmlformats.org/officeDocument/2006/relationships/image" Target="../media/image189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svg"/><Relationship Id="rId11" Type="http://schemas.openxmlformats.org/officeDocument/2006/relationships/image" Target="../media/image10.png"/><Relationship Id="rId5" Type="http://schemas.openxmlformats.org/officeDocument/2006/relationships/image" Target="../media/image187.png"/><Relationship Id="rId10" Type="http://schemas.openxmlformats.org/officeDocument/2006/relationships/image" Target="../media/image30.svg"/><Relationship Id="rId4" Type="http://schemas.openxmlformats.org/officeDocument/2006/relationships/image" Target="../media/image40.svg"/><Relationship Id="rId9" Type="http://schemas.openxmlformats.org/officeDocument/2006/relationships/image" Target="../media/image29.png"/><Relationship Id="rId14" Type="http://schemas.openxmlformats.org/officeDocument/2006/relationships/image" Target="../media/image19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13" Type="http://schemas.openxmlformats.org/officeDocument/2006/relationships/image" Target="../media/image203.svg"/><Relationship Id="rId18" Type="http://schemas.openxmlformats.org/officeDocument/2006/relationships/image" Target="../media/image208.png"/><Relationship Id="rId26" Type="http://schemas.openxmlformats.org/officeDocument/2006/relationships/image" Target="../media/image216.svg"/><Relationship Id="rId3" Type="http://schemas.openxmlformats.org/officeDocument/2006/relationships/image" Target="../media/image194.png"/><Relationship Id="rId21" Type="http://schemas.openxmlformats.org/officeDocument/2006/relationships/image" Target="../media/image211.sv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17" Type="http://schemas.openxmlformats.org/officeDocument/2006/relationships/image" Target="../media/image207.svg"/><Relationship Id="rId25" Type="http://schemas.openxmlformats.org/officeDocument/2006/relationships/image" Target="../media/image215.png"/><Relationship Id="rId2" Type="http://schemas.openxmlformats.org/officeDocument/2006/relationships/image" Target="../media/image193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svg"/><Relationship Id="rId11" Type="http://schemas.openxmlformats.org/officeDocument/2006/relationships/image" Target="../media/image7.png"/><Relationship Id="rId24" Type="http://schemas.openxmlformats.org/officeDocument/2006/relationships/image" Target="../media/image214.png"/><Relationship Id="rId5" Type="http://schemas.openxmlformats.org/officeDocument/2006/relationships/image" Target="../media/image196.png"/><Relationship Id="rId15" Type="http://schemas.openxmlformats.org/officeDocument/2006/relationships/image" Target="../media/image205.svg"/><Relationship Id="rId23" Type="http://schemas.openxmlformats.org/officeDocument/2006/relationships/image" Target="../media/image213.jpeg"/><Relationship Id="rId10" Type="http://schemas.openxmlformats.org/officeDocument/2006/relationships/image" Target="../media/image201.svg"/><Relationship Id="rId19" Type="http://schemas.openxmlformats.org/officeDocument/2006/relationships/image" Target="../media/image209.sv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4.png"/><Relationship Id="rId22" Type="http://schemas.openxmlformats.org/officeDocument/2006/relationships/image" Target="../media/image2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video" Target="../media/media1.mp4"/><Relationship Id="rId16" Type="http://schemas.openxmlformats.org/officeDocument/2006/relationships/image" Target="../media/image23.svg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jpe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5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30.svg"/><Relationship Id="rId4" Type="http://schemas.openxmlformats.org/officeDocument/2006/relationships/image" Target="../media/image38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4.png"/><Relationship Id="rId2" Type="http://schemas.openxmlformats.org/officeDocument/2006/relationships/video" Target="../media/media2.mp4"/><Relationship Id="rId16" Type="http://schemas.openxmlformats.org/officeDocument/2006/relationships/image" Target="../media/image9.svg"/><Relationship Id="rId1" Type="http://schemas.microsoft.com/office/2007/relationships/media" Target="../media/media2.mp4"/><Relationship Id="rId6" Type="http://schemas.openxmlformats.org/officeDocument/2006/relationships/image" Target="../media/image40.sv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5" Type="http://schemas.openxmlformats.org/officeDocument/2006/relationships/image" Target="../media/image8.png"/><Relationship Id="rId10" Type="http://schemas.openxmlformats.org/officeDocument/2006/relationships/image" Target="../media/image49.svg"/><Relationship Id="rId19" Type="http://schemas.openxmlformats.org/officeDocument/2006/relationships/image" Target="../media/image56.jpe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png"/><Relationship Id="rId18" Type="http://schemas.openxmlformats.org/officeDocument/2006/relationships/image" Target="../media/image6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12" Type="http://schemas.openxmlformats.org/officeDocument/2006/relationships/image" Target="../media/image30.svg"/><Relationship Id="rId17" Type="http://schemas.openxmlformats.org/officeDocument/2006/relationships/image" Target="../media/image67.jpeg"/><Relationship Id="rId2" Type="http://schemas.openxmlformats.org/officeDocument/2006/relationships/video" Target="../media/media3.mp4"/><Relationship Id="rId16" Type="http://schemas.openxmlformats.org/officeDocument/2006/relationships/image" Target="../media/image66.svg"/><Relationship Id="rId1" Type="http://schemas.microsoft.com/office/2007/relationships/media" Target="../media/media3.mp4"/><Relationship Id="rId6" Type="http://schemas.openxmlformats.org/officeDocument/2006/relationships/image" Target="../media/image58.svg"/><Relationship Id="rId11" Type="http://schemas.openxmlformats.org/officeDocument/2006/relationships/image" Target="../media/image29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svg"/><Relationship Id="rId4" Type="http://schemas.openxmlformats.org/officeDocument/2006/relationships/image" Target="../media/image1.png"/><Relationship Id="rId9" Type="http://schemas.openxmlformats.org/officeDocument/2006/relationships/image" Target="../media/image61.png"/><Relationship Id="rId14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5.jpeg"/><Relationship Id="rId18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74.svg"/><Relationship Id="rId17" Type="http://schemas.openxmlformats.org/officeDocument/2006/relationships/image" Target="../media/image79.svg"/><Relationship Id="rId2" Type="http://schemas.openxmlformats.org/officeDocument/2006/relationships/video" Target="../media/media4.mp4"/><Relationship Id="rId16" Type="http://schemas.openxmlformats.org/officeDocument/2006/relationships/image" Target="../media/image78.png"/><Relationship Id="rId20" Type="http://schemas.openxmlformats.org/officeDocument/2006/relationships/image" Target="../media/image82.jpeg"/><Relationship Id="rId1" Type="http://schemas.microsoft.com/office/2007/relationships/media" Target="../media/media4.mp4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77.svg"/><Relationship Id="rId10" Type="http://schemas.openxmlformats.org/officeDocument/2006/relationships/image" Target="../media/image72.svg"/><Relationship Id="rId19" Type="http://schemas.openxmlformats.org/officeDocument/2006/relationships/image" Target="../media/image81.svg"/><Relationship Id="rId4" Type="http://schemas.openxmlformats.org/officeDocument/2006/relationships/image" Target="../media/image1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9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88.png"/><Relationship Id="rId17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87.jpeg"/><Relationship Id="rId5" Type="http://schemas.openxmlformats.org/officeDocument/2006/relationships/image" Target="../media/image83.png"/><Relationship Id="rId15" Type="http://schemas.openxmlformats.org/officeDocument/2006/relationships/image" Target="../media/image91.svg"/><Relationship Id="rId10" Type="http://schemas.openxmlformats.org/officeDocument/2006/relationships/image" Target="../media/image86.svg"/><Relationship Id="rId4" Type="http://schemas.openxmlformats.org/officeDocument/2006/relationships/image" Target="../media/image9.sv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18" Type="http://schemas.openxmlformats.org/officeDocument/2006/relationships/image" Target="../media/image108.png"/><Relationship Id="rId3" Type="http://schemas.openxmlformats.org/officeDocument/2006/relationships/image" Target="../media/image93.svg"/><Relationship Id="rId21" Type="http://schemas.openxmlformats.org/officeDocument/2006/relationships/image" Target="../media/image111.pn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5" Type="http://schemas.openxmlformats.org/officeDocument/2006/relationships/image" Target="../media/image115.jpe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24" Type="http://schemas.openxmlformats.org/officeDocument/2006/relationships/image" Target="../media/image114.sv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75236" y="868748"/>
            <a:ext cx="12537528" cy="8685088"/>
          </a:xfrm>
          <a:custGeom>
            <a:avLst/>
            <a:gdLst/>
            <a:ahLst/>
            <a:cxnLst/>
            <a:rect l="l" t="t" r="r" b="b"/>
            <a:pathLst>
              <a:path w="12537528" h="8685088">
                <a:moveTo>
                  <a:pt x="0" y="0"/>
                </a:moveTo>
                <a:lnTo>
                  <a:pt x="12537528" y="0"/>
                </a:lnTo>
                <a:lnTo>
                  <a:pt x="12537528" y="8685088"/>
                </a:lnTo>
                <a:lnTo>
                  <a:pt x="0" y="868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67494" y="6590343"/>
            <a:ext cx="4780870" cy="4243022"/>
          </a:xfrm>
          <a:custGeom>
            <a:avLst/>
            <a:gdLst/>
            <a:ahLst/>
            <a:cxnLst/>
            <a:rect l="l" t="t" r="r" b="b"/>
            <a:pathLst>
              <a:path w="4780870" h="4243022">
                <a:moveTo>
                  <a:pt x="0" y="0"/>
                </a:moveTo>
                <a:lnTo>
                  <a:pt x="4780870" y="0"/>
                </a:lnTo>
                <a:lnTo>
                  <a:pt x="4780870" y="4243022"/>
                </a:lnTo>
                <a:lnTo>
                  <a:pt x="0" y="4243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17707" flipH="1">
            <a:off x="16462922" y="3296797"/>
            <a:ext cx="2438040" cy="3854608"/>
          </a:xfrm>
          <a:custGeom>
            <a:avLst/>
            <a:gdLst/>
            <a:ahLst/>
            <a:cxnLst/>
            <a:rect l="l" t="t" r="r" b="b"/>
            <a:pathLst>
              <a:path w="2438040" h="3854608">
                <a:moveTo>
                  <a:pt x="2438040" y="0"/>
                </a:moveTo>
                <a:lnTo>
                  <a:pt x="0" y="0"/>
                </a:lnTo>
                <a:lnTo>
                  <a:pt x="0" y="3854608"/>
                </a:lnTo>
                <a:lnTo>
                  <a:pt x="2438040" y="3854608"/>
                </a:lnTo>
                <a:lnTo>
                  <a:pt x="243804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565630" y="2239699"/>
            <a:ext cx="1880995" cy="2491384"/>
          </a:xfrm>
          <a:custGeom>
            <a:avLst/>
            <a:gdLst/>
            <a:ahLst/>
            <a:cxnLst/>
            <a:rect l="l" t="t" r="r" b="b"/>
            <a:pathLst>
              <a:path w="1880995" h="2491384">
                <a:moveTo>
                  <a:pt x="0" y="0"/>
                </a:moveTo>
                <a:lnTo>
                  <a:pt x="1880995" y="0"/>
                </a:lnTo>
                <a:lnTo>
                  <a:pt x="1880995" y="2491384"/>
                </a:lnTo>
                <a:lnTo>
                  <a:pt x="0" y="249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28224" flipH="1">
            <a:off x="16980061" y="594063"/>
            <a:ext cx="876149" cy="2385554"/>
          </a:xfrm>
          <a:custGeom>
            <a:avLst/>
            <a:gdLst/>
            <a:ahLst/>
            <a:cxnLst/>
            <a:rect l="l" t="t" r="r" b="b"/>
            <a:pathLst>
              <a:path w="876149" h="2385554">
                <a:moveTo>
                  <a:pt x="876149" y="0"/>
                </a:moveTo>
                <a:lnTo>
                  <a:pt x="0" y="0"/>
                </a:lnTo>
                <a:lnTo>
                  <a:pt x="0" y="2385554"/>
                </a:lnTo>
                <a:lnTo>
                  <a:pt x="876149" y="2385554"/>
                </a:lnTo>
                <a:lnTo>
                  <a:pt x="87614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4270081" y="528619"/>
            <a:ext cx="1836166" cy="1635857"/>
          </a:xfrm>
          <a:custGeom>
            <a:avLst/>
            <a:gdLst/>
            <a:ahLst/>
            <a:cxnLst/>
            <a:rect l="l" t="t" r="r" b="b"/>
            <a:pathLst>
              <a:path w="1836166" h="1635857">
                <a:moveTo>
                  <a:pt x="1836166" y="0"/>
                </a:moveTo>
                <a:lnTo>
                  <a:pt x="0" y="0"/>
                </a:lnTo>
                <a:lnTo>
                  <a:pt x="0" y="1635857"/>
                </a:lnTo>
                <a:lnTo>
                  <a:pt x="1836166" y="1635857"/>
                </a:lnTo>
                <a:lnTo>
                  <a:pt x="183616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47417" y="6933243"/>
            <a:ext cx="4767923" cy="3958159"/>
          </a:xfrm>
          <a:custGeom>
            <a:avLst/>
            <a:gdLst/>
            <a:ahLst/>
            <a:cxnLst/>
            <a:rect l="l" t="t" r="r" b="b"/>
            <a:pathLst>
              <a:path w="4767923" h="3958159">
                <a:moveTo>
                  <a:pt x="0" y="0"/>
                </a:moveTo>
                <a:lnTo>
                  <a:pt x="4767923" y="0"/>
                </a:lnTo>
                <a:lnTo>
                  <a:pt x="4767923" y="3958159"/>
                </a:lnTo>
                <a:lnTo>
                  <a:pt x="0" y="3958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00382">
            <a:off x="-621211" y="3296797"/>
            <a:ext cx="2438040" cy="3854608"/>
          </a:xfrm>
          <a:custGeom>
            <a:avLst/>
            <a:gdLst/>
            <a:ahLst/>
            <a:cxnLst/>
            <a:rect l="l" t="t" r="r" b="b"/>
            <a:pathLst>
              <a:path w="2438040" h="3854608">
                <a:moveTo>
                  <a:pt x="0" y="0"/>
                </a:moveTo>
                <a:lnTo>
                  <a:pt x="2438040" y="0"/>
                </a:lnTo>
                <a:lnTo>
                  <a:pt x="2438040" y="3854608"/>
                </a:lnTo>
                <a:lnTo>
                  <a:pt x="0" y="3854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841375" y="2239699"/>
            <a:ext cx="1880995" cy="2491384"/>
          </a:xfrm>
          <a:custGeom>
            <a:avLst/>
            <a:gdLst/>
            <a:ahLst/>
            <a:cxnLst/>
            <a:rect l="l" t="t" r="r" b="b"/>
            <a:pathLst>
              <a:path w="1880995" h="2491384">
                <a:moveTo>
                  <a:pt x="1880995" y="0"/>
                </a:moveTo>
                <a:lnTo>
                  <a:pt x="0" y="0"/>
                </a:lnTo>
                <a:lnTo>
                  <a:pt x="0" y="2491384"/>
                </a:lnTo>
                <a:lnTo>
                  <a:pt x="1880995" y="2491384"/>
                </a:lnTo>
                <a:lnTo>
                  <a:pt x="188099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713942">
            <a:off x="427463" y="593353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4"/>
                </a:lnTo>
                <a:lnTo>
                  <a:pt x="0" y="2386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81753" y="528619"/>
            <a:ext cx="1836166" cy="1635857"/>
          </a:xfrm>
          <a:custGeom>
            <a:avLst/>
            <a:gdLst/>
            <a:ahLst/>
            <a:cxnLst/>
            <a:rect l="l" t="t" r="r" b="b"/>
            <a:pathLst>
              <a:path w="1836166" h="1635857">
                <a:moveTo>
                  <a:pt x="0" y="0"/>
                </a:moveTo>
                <a:lnTo>
                  <a:pt x="1836166" y="0"/>
                </a:lnTo>
                <a:lnTo>
                  <a:pt x="1836166" y="1635857"/>
                </a:lnTo>
                <a:lnTo>
                  <a:pt x="0" y="1635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40651" y="7843455"/>
            <a:ext cx="10006698" cy="18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4281" b="1" spc="-145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นักศึกษาพยาบาลศาสตร์ชั้นปีที่ 2</a:t>
            </a:r>
          </a:p>
          <a:p>
            <a:pPr algn="ctr">
              <a:lnSpc>
                <a:spcPts val="3639"/>
              </a:lnSpc>
            </a:pPr>
            <a:endParaRPr lang="en-US" sz="4281" b="1" spc="-145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  <a:p>
            <a:pPr algn="ctr">
              <a:lnSpc>
                <a:spcPts val="3639"/>
              </a:lnSpc>
            </a:pPr>
            <a:r>
              <a:rPr lang="en-US" sz="4281" b="1" spc="-145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 มหาวิทยาลัยราชภัฎร้อยเอ็ด</a:t>
            </a:r>
          </a:p>
          <a:p>
            <a:pPr algn="ctr">
              <a:lnSpc>
                <a:spcPts val="3639"/>
              </a:lnSpc>
            </a:pPr>
            <a:endParaRPr lang="en-US" sz="4281" b="1" spc="-145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23606" y="6815260"/>
            <a:ext cx="344078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45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จัดทำโดย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2687" y="4390863"/>
            <a:ext cx="7722626" cy="216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4934" b="1" spc="-167" dirty="0" err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การบริหารยาความเสี่ยงสูง</a:t>
            </a:r>
            <a:endParaRPr lang="en-US" sz="4934" b="1" spc="-167" dirty="0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  <a:p>
            <a:pPr algn="ctr">
              <a:lnSpc>
                <a:spcPts val="4193"/>
              </a:lnSpc>
            </a:pPr>
            <a:endParaRPr lang="en-US" sz="4934" b="1" spc="-167" dirty="0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  <a:p>
            <a:pPr algn="ctr">
              <a:lnSpc>
                <a:spcPts val="4193"/>
              </a:lnSpc>
            </a:pPr>
            <a:r>
              <a:rPr lang="en-US" sz="4934" b="1" spc="-167" dirty="0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(HIGH ALERT DRUGS; HAD)</a:t>
            </a:r>
          </a:p>
          <a:p>
            <a:pPr algn="ctr">
              <a:lnSpc>
                <a:spcPts val="4193"/>
              </a:lnSpc>
            </a:pPr>
            <a:endParaRPr lang="en-US" sz="4934" b="1" spc="-167" dirty="0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17645" y="2007720"/>
            <a:ext cx="10252710" cy="192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8"/>
              </a:lnSpc>
            </a:pPr>
            <a:r>
              <a:rPr lang="en-US" sz="8527" b="1">
                <a:solidFill>
                  <a:srgbClr val="469FE8"/>
                </a:solidFill>
                <a:latin typeface="Mitr Bold"/>
                <a:ea typeface="Mitr Bold"/>
                <a:cs typeface="Mitr Bold"/>
                <a:sym typeface="Mitr Bold"/>
              </a:rPr>
              <a:t>สวัสดีค่ะ ยินดีต้อนรับเข้าสู่โลกแห่งยา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18"/>
                </p:tgtEl>
              </p:cBhvr>
            </p:cmd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352" y="-1001581"/>
            <a:ext cx="19004704" cy="10690146"/>
          </a:xfrm>
          <a:custGeom>
            <a:avLst/>
            <a:gdLst/>
            <a:ahLst/>
            <a:cxnLst/>
            <a:rect l="l" t="t" r="r" b="b"/>
            <a:pathLst>
              <a:path w="19004704" h="10690146">
                <a:moveTo>
                  <a:pt x="0" y="0"/>
                </a:moveTo>
                <a:lnTo>
                  <a:pt x="19004704" y="0"/>
                </a:lnTo>
                <a:lnTo>
                  <a:pt x="19004704" y="10690146"/>
                </a:lnTo>
                <a:lnTo>
                  <a:pt x="0" y="1069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35226" y="7992035"/>
            <a:ext cx="13229603" cy="7177060"/>
          </a:xfrm>
          <a:custGeom>
            <a:avLst/>
            <a:gdLst/>
            <a:ahLst/>
            <a:cxnLst/>
            <a:rect l="l" t="t" r="r" b="b"/>
            <a:pathLst>
              <a:path w="13229603" h="7177060">
                <a:moveTo>
                  <a:pt x="0" y="0"/>
                </a:moveTo>
                <a:lnTo>
                  <a:pt x="13229603" y="0"/>
                </a:lnTo>
                <a:lnTo>
                  <a:pt x="13229603" y="7177060"/>
                </a:lnTo>
                <a:lnTo>
                  <a:pt x="0" y="717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93623" y="7992035"/>
            <a:ext cx="13229603" cy="7177060"/>
          </a:xfrm>
          <a:custGeom>
            <a:avLst/>
            <a:gdLst/>
            <a:ahLst/>
            <a:cxnLst/>
            <a:rect l="l" t="t" r="r" b="b"/>
            <a:pathLst>
              <a:path w="13229603" h="7177060">
                <a:moveTo>
                  <a:pt x="0" y="0"/>
                </a:moveTo>
                <a:lnTo>
                  <a:pt x="13229603" y="0"/>
                </a:lnTo>
                <a:lnTo>
                  <a:pt x="13229603" y="7177060"/>
                </a:lnTo>
                <a:lnTo>
                  <a:pt x="0" y="717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02505" y="2609453"/>
            <a:ext cx="12831108" cy="6648847"/>
          </a:xfrm>
          <a:custGeom>
            <a:avLst/>
            <a:gdLst/>
            <a:ahLst/>
            <a:cxnLst/>
            <a:rect l="l" t="t" r="r" b="b"/>
            <a:pathLst>
              <a:path w="12831108" h="6648847">
                <a:moveTo>
                  <a:pt x="0" y="0"/>
                </a:moveTo>
                <a:lnTo>
                  <a:pt x="12831108" y="0"/>
                </a:lnTo>
                <a:lnTo>
                  <a:pt x="12831108" y="6648847"/>
                </a:lnTo>
                <a:lnTo>
                  <a:pt x="0" y="6648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37039" y="753281"/>
            <a:ext cx="3124494" cy="4114800"/>
          </a:xfrm>
          <a:custGeom>
            <a:avLst/>
            <a:gdLst/>
            <a:ahLst/>
            <a:cxnLst/>
            <a:rect l="l" t="t" r="r" b="b"/>
            <a:pathLst>
              <a:path w="3124494" h="4114800">
                <a:moveTo>
                  <a:pt x="0" y="0"/>
                </a:moveTo>
                <a:lnTo>
                  <a:pt x="3124495" y="0"/>
                </a:lnTo>
                <a:lnTo>
                  <a:pt x="3124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37039" y="5464575"/>
            <a:ext cx="3067299" cy="4114800"/>
          </a:xfrm>
          <a:custGeom>
            <a:avLst/>
            <a:gdLst/>
            <a:ahLst/>
            <a:cxnLst/>
            <a:rect l="l" t="t" r="r" b="b"/>
            <a:pathLst>
              <a:path w="3067299" h="4114800">
                <a:moveTo>
                  <a:pt x="0" y="0"/>
                </a:moveTo>
                <a:lnTo>
                  <a:pt x="3067299" y="0"/>
                </a:lnTo>
                <a:lnTo>
                  <a:pt x="30672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57473" y="5310826"/>
            <a:ext cx="5568540" cy="5362419"/>
          </a:xfrm>
          <a:custGeom>
            <a:avLst/>
            <a:gdLst/>
            <a:ahLst/>
            <a:cxnLst/>
            <a:rect l="l" t="t" r="r" b="b"/>
            <a:pathLst>
              <a:path w="5568540" h="5362419">
                <a:moveTo>
                  <a:pt x="0" y="0"/>
                </a:moveTo>
                <a:lnTo>
                  <a:pt x="5568540" y="0"/>
                </a:lnTo>
                <a:lnTo>
                  <a:pt x="5568540" y="5362419"/>
                </a:lnTo>
                <a:lnTo>
                  <a:pt x="0" y="5362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40085" y="2609453"/>
            <a:ext cx="3207831" cy="1218976"/>
          </a:xfrm>
          <a:custGeom>
            <a:avLst/>
            <a:gdLst/>
            <a:ahLst/>
            <a:cxnLst/>
            <a:rect l="l" t="t" r="r" b="b"/>
            <a:pathLst>
              <a:path w="3207831" h="1218976">
                <a:moveTo>
                  <a:pt x="0" y="0"/>
                </a:moveTo>
                <a:lnTo>
                  <a:pt x="3207830" y="0"/>
                </a:lnTo>
                <a:lnTo>
                  <a:pt x="3207830" y="1218976"/>
                </a:lnTo>
                <a:lnTo>
                  <a:pt x="0" y="1218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949032" y="315620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1"/>
                </a:lnTo>
                <a:lnTo>
                  <a:pt x="0" y="21129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11613" y="1028700"/>
            <a:ext cx="4345900" cy="5246370"/>
            <a:chOff x="0" y="0"/>
            <a:chExt cx="6350000" cy="7665720"/>
          </a:xfrm>
        </p:grpSpPr>
        <p:sp>
          <p:nvSpPr>
            <p:cNvPr id="12" name="Freeform 12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5A0A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17"/>
              <a:stretch>
                <a:fillRect l="223" t="-377" r="223" b="-3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25885" y="1000931"/>
            <a:ext cx="8113083" cy="84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153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Fentanyl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7622" y="3710040"/>
            <a:ext cx="9213510" cy="59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2499" spc="-84">
                <a:solidFill>
                  <a:srgbClr val="FF3131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ctr">
              <a:lnSpc>
                <a:spcPts val="2124"/>
              </a:lnSpc>
            </a:pPr>
            <a:endParaRPr lang="en-US" sz="2499" spc="-84">
              <a:solidFill>
                <a:srgbClr val="FF3131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1. กลไกการออกฤทธิ์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Fentanyl เป็น Opioid Analgesic ที่ออกฤทธิ์แรงกว่ามอร์ฟีนประมาณ 50-100เท่า โดยมีผลต่อระบบประสาทส่วนกลาง (CNS) ผ่านตัวรับ u-opioid receptors (MORs) ซึ่งส่งผลให้: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กดระบบประสาทส่วนกลาง</a:t>
            </a:r>
          </a:p>
          <a:p>
            <a:pPr marL="539749" lvl="1" indent="-269875" algn="l">
              <a:lnSpc>
                <a:spcPts val="2774"/>
              </a:lnSpc>
              <a:buFont typeface="Arial"/>
              <a:buChar char="•"/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ลดการรับรู้ความเจ็บปวดในสมองและไขสันหลัง</a:t>
            </a:r>
          </a:p>
          <a:p>
            <a:pPr marL="539749" lvl="1" indent="-269875" algn="l">
              <a:lnSpc>
                <a:spcPts val="2774"/>
              </a:lnSpc>
              <a:buFont typeface="Arial"/>
              <a:buChar char="•"/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ช่วยให้เกิดภาวะสงบ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2. ระงับความเจ็บปวด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ออกฤทธิ์ที่ spinothalamic tract ของไขสันหลัง โดยยับยั้งการส่งสัญญาณความเจ็บปวดไปยังสมอง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3. กดการหายใจ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ลดความไวของศูนย์ควบคุมการหายใจที่ก้านสมอง ทำให้หายใจข้าลง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4. เพิ่มการหลั่งโดป่ามีน</a:t>
            </a:r>
          </a:p>
          <a:p>
            <a:pPr algn="l">
              <a:lnSpc>
                <a:spcPts val="2774"/>
              </a:lnSpc>
            </a:pPr>
            <a:r>
              <a:rPr lang="en-US" sz="2499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ทำให้เกิดความรู้สึกผ่อนคลาย อาจมีผลเสพติดหากใช้ในระยะยาว</a:t>
            </a:r>
          </a:p>
          <a:p>
            <a:pPr algn="l">
              <a:lnSpc>
                <a:spcPts val="2774"/>
              </a:lnSpc>
            </a:pPr>
            <a:endParaRPr lang="en-US" sz="2499" spc="-84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ctr">
              <a:lnSpc>
                <a:spcPts val="2124"/>
              </a:lnSpc>
            </a:pPr>
            <a:endParaRPr lang="en-US" sz="2499" spc="-84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352" y="-1001581"/>
            <a:ext cx="19004704" cy="10690146"/>
          </a:xfrm>
          <a:custGeom>
            <a:avLst/>
            <a:gdLst/>
            <a:ahLst/>
            <a:cxnLst/>
            <a:rect l="l" t="t" r="r" b="b"/>
            <a:pathLst>
              <a:path w="19004704" h="10690146">
                <a:moveTo>
                  <a:pt x="0" y="0"/>
                </a:moveTo>
                <a:lnTo>
                  <a:pt x="19004704" y="0"/>
                </a:lnTo>
                <a:lnTo>
                  <a:pt x="19004704" y="10690146"/>
                </a:lnTo>
                <a:lnTo>
                  <a:pt x="0" y="10690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35226" y="7992035"/>
            <a:ext cx="13229603" cy="7177060"/>
          </a:xfrm>
          <a:custGeom>
            <a:avLst/>
            <a:gdLst/>
            <a:ahLst/>
            <a:cxnLst/>
            <a:rect l="l" t="t" r="r" b="b"/>
            <a:pathLst>
              <a:path w="13229603" h="7177060">
                <a:moveTo>
                  <a:pt x="0" y="0"/>
                </a:moveTo>
                <a:lnTo>
                  <a:pt x="13229603" y="0"/>
                </a:lnTo>
                <a:lnTo>
                  <a:pt x="13229603" y="7177060"/>
                </a:lnTo>
                <a:lnTo>
                  <a:pt x="0" y="717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93623" y="7521975"/>
            <a:ext cx="13229603" cy="7647120"/>
          </a:xfrm>
          <a:custGeom>
            <a:avLst/>
            <a:gdLst/>
            <a:ahLst/>
            <a:cxnLst/>
            <a:rect l="l" t="t" r="r" b="b"/>
            <a:pathLst>
              <a:path w="13229603" h="7647120">
                <a:moveTo>
                  <a:pt x="0" y="0"/>
                </a:moveTo>
                <a:lnTo>
                  <a:pt x="13229603" y="0"/>
                </a:lnTo>
                <a:lnTo>
                  <a:pt x="13229603" y="7647120"/>
                </a:lnTo>
                <a:lnTo>
                  <a:pt x="0" y="764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4" r="-3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02505" y="2026143"/>
            <a:ext cx="13956795" cy="7232157"/>
          </a:xfrm>
          <a:custGeom>
            <a:avLst/>
            <a:gdLst/>
            <a:ahLst/>
            <a:cxnLst/>
            <a:rect l="l" t="t" r="r" b="b"/>
            <a:pathLst>
              <a:path w="13956795" h="7232157">
                <a:moveTo>
                  <a:pt x="0" y="0"/>
                </a:moveTo>
                <a:lnTo>
                  <a:pt x="13956795" y="0"/>
                </a:lnTo>
                <a:lnTo>
                  <a:pt x="13956795" y="7232157"/>
                </a:lnTo>
                <a:lnTo>
                  <a:pt x="0" y="723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43297" y="419212"/>
            <a:ext cx="3124494" cy="4114800"/>
          </a:xfrm>
          <a:custGeom>
            <a:avLst/>
            <a:gdLst/>
            <a:ahLst/>
            <a:cxnLst/>
            <a:rect l="l" t="t" r="r" b="b"/>
            <a:pathLst>
              <a:path w="3124494" h="4114800">
                <a:moveTo>
                  <a:pt x="0" y="0"/>
                </a:moveTo>
                <a:lnTo>
                  <a:pt x="3124495" y="0"/>
                </a:lnTo>
                <a:lnTo>
                  <a:pt x="3124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89144" y="5934635"/>
            <a:ext cx="3067299" cy="4114800"/>
          </a:xfrm>
          <a:custGeom>
            <a:avLst/>
            <a:gdLst/>
            <a:ahLst/>
            <a:cxnLst/>
            <a:rect l="l" t="t" r="r" b="b"/>
            <a:pathLst>
              <a:path w="3067299" h="4114800">
                <a:moveTo>
                  <a:pt x="0" y="0"/>
                </a:moveTo>
                <a:lnTo>
                  <a:pt x="3067299" y="0"/>
                </a:lnTo>
                <a:lnTo>
                  <a:pt x="30672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57473" y="5310826"/>
            <a:ext cx="5568540" cy="5362419"/>
          </a:xfrm>
          <a:custGeom>
            <a:avLst/>
            <a:gdLst/>
            <a:ahLst/>
            <a:cxnLst/>
            <a:rect l="l" t="t" r="r" b="b"/>
            <a:pathLst>
              <a:path w="5568540" h="5362419">
                <a:moveTo>
                  <a:pt x="0" y="0"/>
                </a:moveTo>
                <a:lnTo>
                  <a:pt x="5568540" y="0"/>
                </a:lnTo>
                <a:lnTo>
                  <a:pt x="5568540" y="5362419"/>
                </a:lnTo>
                <a:lnTo>
                  <a:pt x="0" y="5362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94804" y="419212"/>
            <a:ext cx="3207831" cy="1218976"/>
          </a:xfrm>
          <a:custGeom>
            <a:avLst/>
            <a:gdLst/>
            <a:ahLst/>
            <a:cxnLst/>
            <a:rect l="l" t="t" r="r" b="b"/>
            <a:pathLst>
              <a:path w="3207831" h="1218976">
                <a:moveTo>
                  <a:pt x="0" y="0"/>
                </a:moveTo>
                <a:lnTo>
                  <a:pt x="3207831" y="0"/>
                </a:lnTo>
                <a:lnTo>
                  <a:pt x="3207831" y="1218976"/>
                </a:lnTo>
                <a:lnTo>
                  <a:pt x="0" y="1218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949032" y="0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1"/>
                </a:lnTo>
                <a:lnTo>
                  <a:pt x="0" y="21129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11613" y="1028700"/>
            <a:ext cx="4345900" cy="5246370"/>
            <a:chOff x="0" y="0"/>
            <a:chExt cx="6350000" cy="7665720"/>
          </a:xfrm>
        </p:grpSpPr>
        <p:sp>
          <p:nvSpPr>
            <p:cNvPr id="12" name="Freeform 12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5A0A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17"/>
              <a:stretch>
                <a:fillRect l="223" t="-377" r="223" b="-3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57513" y="666862"/>
            <a:ext cx="8113083" cy="84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153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Fentanyl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92732" y="2084346"/>
            <a:ext cx="11930062" cy="737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"/>
              </a:lnSpc>
            </a:pPr>
            <a:endParaRPr/>
          </a:p>
          <a:p>
            <a:pPr algn="l">
              <a:lnSpc>
                <a:spcPts val="1941"/>
              </a:lnSpc>
            </a:pPr>
            <a:endParaRPr/>
          </a:p>
          <a:p>
            <a:pPr algn="l">
              <a:lnSpc>
                <a:spcPts val="1941"/>
              </a:lnSpc>
            </a:pPr>
            <a:r>
              <a:rPr lang="en-US" sz="2284" spc="-77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ข้อบ่งใช้ 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1.บรรเทาอาการปวดรุนแรง เช่น ปวดจากมะเร็ง ปวดหลังการผ่าตัด ปวดจากอุบัติเหตุรุนแรง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2.ใช้เป็นยากดระบบประสาท ใน ICU หรือระหว่างการผ่าตัด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3. ใช้ในผู้ป่วยที่ต้องใช้เครื่องช่วยหายใจ เพื่อลดอาการไม่สบาย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4. ใช้เป็นยาผสาน ในการผ่าตัดใหญ่</a:t>
            </a:r>
          </a:p>
          <a:p>
            <a:pPr algn="l">
              <a:lnSpc>
                <a:spcPts val="2116"/>
              </a:lnSpc>
            </a:pPr>
            <a:endParaRPr lang="en-US" sz="2284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16"/>
              </a:lnSpc>
            </a:pPr>
            <a:r>
              <a:rPr lang="en-US" sz="2490" spc="-84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2938"/>
              </a:lnSpc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1.กดการหายใจ อันตรายที่สุด อาจทำให้หยุดหายใจได้ หากให้ขนาดสูงเกินไป</a:t>
            </a:r>
          </a:p>
          <a:p>
            <a:pPr algn="l">
              <a:lnSpc>
                <a:spcPts val="2938"/>
              </a:lnSpc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2. ความดันโลหิตต่ำ อาจทำให้เวียนศีรษะหรือหมดสติ</a:t>
            </a:r>
          </a:p>
          <a:p>
            <a:pPr algn="l">
              <a:lnSpc>
                <a:spcPts val="2938"/>
              </a:lnSpc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3. คลื่นไส้ อาเจียน พบบ่อยโดยเฉพาะในช่วงแรกของการให้ยา</a:t>
            </a:r>
          </a:p>
          <a:p>
            <a:pPr algn="l">
              <a:lnSpc>
                <a:spcPts val="2938"/>
              </a:lnSpc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อาการคัน เกิดจากการกระตุ้นตัวรับ opioid ท้องผูก พบได้บ่อยเนื่องจาก opioids ลดการเคลื่อนไหวของลำไส้ อาการง่วงนอน และเวียนศีรษะ ภาวะติดยา หากใช้ระยะยาว</a:t>
            </a:r>
          </a:p>
          <a:p>
            <a:pPr algn="l">
              <a:lnSpc>
                <a:spcPts val="2116"/>
              </a:lnSpc>
            </a:pPr>
            <a:endParaRPr lang="en-US" sz="2490" spc="-84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16"/>
              </a:lnSpc>
            </a:pPr>
            <a:r>
              <a:rPr lang="en-US" sz="2490" spc="-84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2116"/>
              </a:lnSpc>
            </a:pPr>
            <a:endParaRPr lang="en-US" sz="2490" spc="-84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marL="537708" lvl="1" indent="-268854" algn="l">
              <a:lnSpc>
                <a:spcPts val="2116"/>
              </a:lnSpc>
              <a:buFont typeface="Arial"/>
              <a:buChar char="•"/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RR &lt; 10 bpm, หายใจลำบาก</a:t>
            </a:r>
          </a:p>
          <a:p>
            <a:pPr marL="537708" lvl="1" indent="-268854" algn="l">
              <a:lnSpc>
                <a:spcPts val="2116"/>
              </a:lnSpc>
              <a:buFont typeface="Arial"/>
              <a:buChar char="•"/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HR &lt; 60 bpm</a:t>
            </a:r>
          </a:p>
          <a:p>
            <a:pPr marL="537708" lvl="1" indent="-268854" algn="l">
              <a:lnSpc>
                <a:spcPts val="2116"/>
              </a:lnSpc>
              <a:buFont typeface="Arial"/>
              <a:buChar char="•"/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BP &lt; 90/60 mmHg</a:t>
            </a:r>
          </a:p>
          <a:p>
            <a:pPr marL="537708" lvl="1" indent="-268854" algn="l">
              <a:lnSpc>
                <a:spcPts val="2116"/>
              </a:lnSpc>
              <a:buFont typeface="Arial"/>
              <a:buChar char="•"/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Miosis (รูม่านตาเล็กกว่า 2 mm)</a:t>
            </a:r>
          </a:p>
          <a:p>
            <a:pPr algn="l">
              <a:lnSpc>
                <a:spcPts val="2116"/>
              </a:lnSpc>
            </a:pPr>
            <a:r>
              <a:rPr lang="en-US" sz="2490" spc="-84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Sedative score &gt; 2</a:t>
            </a:r>
          </a:p>
          <a:p>
            <a:pPr algn="l">
              <a:lnSpc>
                <a:spcPts val="2116"/>
              </a:lnSpc>
            </a:pPr>
            <a:endParaRPr lang="en-US" sz="2490" spc="-84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ctr">
              <a:lnSpc>
                <a:spcPts val="2116"/>
              </a:lnSpc>
            </a:pPr>
            <a:endParaRPr lang="en-US" sz="2490" spc="-84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2143" y="6656630"/>
            <a:ext cx="19007635" cy="5203340"/>
          </a:xfrm>
          <a:custGeom>
            <a:avLst/>
            <a:gdLst/>
            <a:ahLst/>
            <a:cxnLst/>
            <a:rect l="l" t="t" r="r" b="b"/>
            <a:pathLst>
              <a:path w="19007635" h="5203340">
                <a:moveTo>
                  <a:pt x="0" y="0"/>
                </a:moveTo>
                <a:lnTo>
                  <a:pt x="19007635" y="0"/>
                </a:lnTo>
                <a:lnTo>
                  <a:pt x="19007635" y="5203340"/>
                </a:lnTo>
                <a:lnTo>
                  <a:pt x="0" y="520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850453" y="7658686"/>
            <a:ext cx="11127747" cy="3199227"/>
          </a:xfrm>
          <a:custGeom>
            <a:avLst/>
            <a:gdLst/>
            <a:ahLst/>
            <a:cxnLst/>
            <a:rect l="l" t="t" r="r" b="b"/>
            <a:pathLst>
              <a:path w="11127747" h="3199227">
                <a:moveTo>
                  <a:pt x="0" y="0"/>
                </a:moveTo>
                <a:lnTo>
                  <a:pt x="11127747" y="0"/>
                </a:lnTo>
                <a:lnTo>
                  <a:pt x="11127747" y="3199228"/>
                </a:lnTo>
                <a:lnTo>
                  <a:pt x="0" y="3199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2887">
            <a:off x="2848583" y="795712"/>
            <a:ext cx="12680929" cy="12728661"/>
          </a:xfrm>
          <a:custGeom>
            <a:avLst/>
            <a:gdLst/>
            <a:ahLst/>
            <a:cxnLst/>
            <a:rect l="l" t="t" r="r" b="b"/>
            <a:pathLst>
              <a:path w="12680929" h="12728661">
                <a:moveTo>
                  <a:pt x="0" y="0"/>
                </a:moveTo>
                <a:lnTo>
                  <a:pt x="12680929" y="0"/>
                </a:lnTo>
                <a:lnTo>
                  <a:pt x="12680929" y="12728662"/>
                </a:lnTo>
                <a:lnTo>
                  <a:pt x="0" y="1272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3559066" y="4140097"/>
            <a:ext cx="3923967" cy="6577696"/>
          </a:xfrm>
          <a:custGeom>
            <a:avLst/>
            <a:gdLst/>
            <a:ahLst/>
            <a:cxnLst/>
            <a:rect l="l" t="t" r="r" b="b"/>
            <a:pathLst>
              <a:path w="3923967" h="6577696">
                <a:moveTo>
                  <a:pt x="3923968" y="0"/>
                </a:moveTo>
                <a:lnTo>
                  <a:pt x="0" y="0"/>
                </a:lnTo>
                <a:lnTo>
                  <a:pt x="0" y="6577697"/>
                </a:lnTo>
                <a:lnTo>
                  <a:pt x="3923968" y="6577697"/>
                </a:lnTo>
                <a:lnTo>
                  <a:pt x="3923968" y="0"/>
                </a:lnTo>
                <a:close/>
              </a:path>
            </a:pathLst>
          </a:custGeom>
          <a:blipFill>
            <a:blip r:embed="rId6"/>
            <a:stretch>
              <a:fillRect l="-852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134834">
            <a:off x="11298235" y="3805701"/>
            <a:ext cx="2019803" cy="1823596"/>
          </a:xfrm>
          <a:custGeom>
            <a:avLst/>
            <a:gdLst/>
            <a:ahLst/>
            <a:cxnLst/>
            <a:rect l="l" t="t" r="r" b="b"/>
            <a:pathLst>
              <a:path w="2019803" h="1823596">
                <a:moveTo>
                  <a:pt x="0" y="0"/>
                </a:moveTo>
                <a:lnTo>
                  <a:pt x="2019803" y="0"/>
                </a:lnTo>
                <a:lnTo>
                  <a:pt x="2019803" y="1823595"/>
                </a:lnTo>
                <a:lnTo>
                  <a:pt x="0" y="1823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957" t="-84082" r="-282952" b="-2471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56571" y="8537981"/>
            <a:ext cx="1302496" cy="2003907"/>
          </a:xfrm>
          <a:custGeom>
            <a:avLst/>
            <a:gdLst/>
            <a:ahLst/>
            <a:cxnLst/>
            <a:rect l="l" t="t" r="r" b="b"/>
            <a:pathLst>
              <a:path w="1302496" h="2003907">
                <a:moveTo>
                  <a:pt x="0" y="0"/>
                </a:moveTo>
                <a:lnTo>
                  <a:pt x="1302495" y="0"/>
                </a:lnTo>
                <a:lnTo>
                  <a:pt x="1302495" y="2003907"/>
                </a:lnTo>
                <a:lnTo>
                  <a:pt x="0" y="2003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3129" t="-144405" b="-1001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51579" y="8537981"/>
            <a:ext cx="1302496" cy="2003907"/>
          </a:xfrm>
          <a:custGeom>
            <a:avLst/>
            <a:gdLst/>
            <a:ahLst/>
            <a:cxnLst/>
            <a:rect l="l" t="t" r="r" b="b"/>
            <a:pathLst>
              <a:path w="1302496" h="2003907">
                <a:moveTo>
                  <a:pt x="0" y="0"/>
                </a:moveTo>
                <a:lnTo>
                  <a:pt x="1302496" y="0"/>
                </a:lnTo>
                <a:lnTo>
                  <a:pt x="1302496" y="2003907"/>
                </a:lnTo>
                <a:lnTo>
                  <a:pt x="0" y="2003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3129" t="-144405" b="-1001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54075" y="8537981"/>
            <a:ext cx="1302496" cy="2003907"/>
          </a:xfrm>
          <a:custGeom>
            <a:avLst/>
            <a:gdLst/>
            <a:ahLst/>
            <a:cxnLst/>
            <a:rect l="l" t="t" r="r" b="b"/>
            <a:pathLst>
              <a:path w="1302496" h="2003907">
                <a:moveTo>
                  <a:pt x="0" y="0"/>
                </a:moveTo>
                <a:lnTo>
                  <a:pt x="1302496" y="0"/>
                </a:lnTo>
                <a:lnTo>
                  <a:pt x="1302496" y="2003907"/>
                </a:lnTo>
                <a:lnTo>
                  <a:pt x="0" y="2003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3129" t="-144405" b="-1001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273552" y="-2422074"/>
            <a:ext cx="7006538" cy="9851020"/>
          </a:xfrm>
          <a:custGeom>
            <a:avLst/>
            <a:gdLst/>
            <a:ahLst/>
            <a:cxnLst/>
            <a:rect l="l" t="t" r="r" b="b"/>
            <a:pathLst>
              <a:path w="7006538" h="9851020">
                <a:moveTo>
                  <a:pt x="0" y="0"/>
                </a:moveTo>
                <a:lnTo>
                  <a:pt x="7006538" y="0"/>
                </a:lnTo>
                <a:lnTo>
                  <a:pt x="7006538" y="9851019"/>
                </a:lnTo>
                <a:lnTo>
                  <a:pt x="0" y="9851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169131" y="123589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5" y="0"/>
                </a:lnTo>
                <a:lnTo>
                  <a:pt x="8389935" y="2112921"/>
                </a:lnTo>
                <a:lnTo>
                  <a:pt x="0" y="2112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732986" y="2579636"/>
            <a:ext cx="12011359" cy="770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FF3131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ctr">
              <a:lnSpc>
                <a:spcPts val="2131"/>
              </a:lnSpc>
            </a:pPr>
            <a:endParaRPr lang="en-US" sz="2507" spc="-85">
              <a:solidFill>
                <a:srgbClr val="FF3131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783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จับกับ Mu, Kappa, Delta receptor ซึ่งเป็น opioid receptor ในสมอง </a:t>
            </a:r>
          </a:p>
          <a:p>
            <a:pPr algn="l">
              <a:lnSpc>
                <a:spcPts val="2783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ส่งผลต่อการยับยั้งกระบวนการเกิดความเจ็บปวด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ข้อบ่งใช้ </a:t>
            </a:r>
          </a:p>
          <a:p>
            <a:pPr algn="l">
              <a:lnSpc>
                <a:spcPts val="2958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Pain (Moderate to Severe)</a:t>
            </a:r>
          </a:p>
          <a:p>
            <a:pPr algn="l">
              <a:lnSpc>
                <a:spcPts val="2958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958"/>
              </a:lnSpc>
            </a:pPr>
            <a:r>
              <a:rPr lang="en-US" sz="2507" spc="-85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2958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หายใจลำบาก,กดการหายใจ</a:t>
            </a:r>
          </a:p>
          <a:p>
            <a:pPr marL="541372" lvl="1" indent="-270686" algn="l">
              <a:lnSpc>
                <a:spcPts val="2958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หัวใจเต้นช้าหรือเร็วกว่าปกติ, ความดันโลหิตต่ำ</a:t>
            </a:r>
          </a:p>
          <a:p>
            <a:pPr marL="541372" lvl="1" indent="-270686" algn="l">
              <a:lnSpc>
                <a:spcPts val="2958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คลื่นไส้/อาเจียน , ท้องผูก , ปากแห้ง</a:t>
            </a:r>
          </a:p>
          <a:p>
            <a:pPr marL="541372" lvl="1" indent="-270686" algn="l">
              <a:lnSpc>
                <a:spcPts val="2958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ใจสั่น, มึนงง , สับสน</a:t>
            </a:r>
          </a:p>
          <a:p>
            <a:pPr marL="541372" lvl="1" indent="-270686" algn="l">
              <a:lnSpc>
                <a:spcPts val="2958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คัน , ผื่นขึ้น</a:t>
            </a:r>
          </a:p>
          <a:p>
            <a:pPr algn="l">
              <a:lnSpc>
                <a:spcPts val="2958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1253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marL="541372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RR &lt; 10 bpm, หายใจลำบาก</a:t>
            </a:r>
          </a:p>
          <a:p>
            <a:pPr marL="541372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HR &lt; 60 bpm</a:t>
            </a:r>
          </a:p>
          <a:p>
            <a:pPr marL="541372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BP &lt; 90/60 mmHg</a:t>
            </a:r>
          </a:p>
          <a:p>
            <a:pPr marL="541372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Miosis (รูม่านตาเล็กกว่า 2 mm)</a:t>
            </a: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Sedative score &gt; 2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ctr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559066" y="-386675"/>
            <a:ext cx="5246370" cy="5246370"/>
            <a:chOff x="0" y="0"/>
            <a:chExt cx="1810511" cy="18105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0511" cy="1810511"/>
            </a:xfrm>
            <a:custGeom>
              <a:avLst/>
              <a:gdLst/>
              <a:ahLst/>
              <a:cxnLst/>
              <a:rect l="l" t="t" r="r" b="b"/>
              <a:pathLst>
                <a:path w="1810511" h="1810511">
                  <a:moveTo>
                    <a:pt x="1810511" y="1810511"/>
                  </a:moveTo>
                  <a:lnTo>
                    <a:pt x="0" y="1810511"/>
                  </a:lnTo>
                  <a:lnTo>
                    <a:pt x="0" y="0"/>
                  </a:lnTo>
                  <a:lnTo>
                    <a:pt x="1810511" y="0"/>
                  </a:lnTo>
                  <a:lnTo>
                    <a:pt x="1810511" y="1810511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3256" y="143255"/>
              <a:ext cx="1524000" cy="1524000"/>
            </a:xfrm>
            <a:custGeom>
              <a:avLst/>
              <a:gdLst/>
              <a:ahLst/>
              <a:cxnLst/>
              <a:rect l="l" t="t" r="r" b="b"/>
              <a:pathLst>
                <a:path w="1524000" h="1524000">
                  <a:moveTo>
                    <a:pt x="1312859" y="533598"/>
                  </a:moveTo>
                  <a:cubicBezTo>
                    <a:pt x="1390246" y="442785"/>
                    <a:pt x="1384762" y="307482"/>
                    <a:pt x="1300366" y="223069"/>
                  </a:cubicBezTo>
                  <a:lnTo>
                    <a:pt x="1300366" y="223069"/>
                  </a:lnTo>
                  <a:cubicBezTo>
                    <a:pt x="1215970" y="138656"/>
                    <a:pt x="1080999" y="133171"/>
                    <a:pt x="989899" y="210575"/>
                  </a:cubicBezTo>
                  <a:cubicBezTo>
                    <a:pt x="980454" y="91727"/>
                    <a:pt x="881129" y="0"/>
                    <a:pt x="761695" y="0"/>
                  </a:cubicBezTo>
                  <a:lnTo>
                    <a:pt x="761695" y="0"/>
                  </a:lnTo>
                  <a:cubicBezTo>
                    <a:pt x="642262" y="0"/>
                    <a:pt x="542936" y="91727"/>
                    <a:pt x="533491" y="210879"/>
                  </a:cubicBezTo>
                  <a:cubicBezTo>
                    <a:pt x="442698" y="133475"/>
                    <a:pt x="307420" y="138961"/>
                    <a:pt x="223025" y="223374"/>
                  </a:cubicBezTo>
                  <a:lnTo>
                    <a:pt x="223025" y="223374"/>
                  </a:lnTo>
                  <a:cubicBezTo>
                    <a:pt x="138628" y="307787"/>
                    <a:pt x="133144" y="442785"/>
                    <a:pt x="210533" y="533903"/>
                  </a:cubicBezTo>
                  <a:cubicBezTo>
                    <a:pt x="91708" y="543045"/>
                    <a:pt x="0" y="642390"/>
                    <a:pt x="0" y="761847"/>
                  </a:cubicBezTo>
                  <a:lnTo>
                    <a:pt x="0" y="761847"/>
                  </a:lnTo>
                  <a:cubicBezTo>
                    <a:pt x="0" y="881305"/>
                    <a:pt x="91708" y="980651"/>
                    <a:pt x="210838" y="990097"/>
                  </a:cubicBezTo>
                  <a:cubicBezTo>
                    <a:pt x="133449" y="1080909"/>
                    <a:pt x="138933" y="1216213"/>
                    <a:pt x="223329" y="1300626"/>
                  </a:cubicBezTo>
                  <a:lnTo>
                    <a:pt x="223329" y="1300626"/>
                  </a:lnTo>
                  <a:cubicBezTo>
                    <a:pt x="307725" y="1385039"/>
                    <a:pt x="442698" y="1390524"/>
                    <a:pt x="533796" y="1313120"/>
                  </a:cubicBezTo>
                  <a:cubicBezTo>
                    <a:pt x="543241" y="1432273"/>
                    <a:pt x="642567" y="1524000"/>
                    <a:pt x="762000" y="1524000"/>
                  </a:cubicBezTo>
                  <a:lnTo>
                    <a:pt x="762000" y="1524000"/>
                  </a:lnTo>
                  <a:cubicBezTo>
                    <a:pt x="881433" y="1524000"/>
                    <a:pt x="980759" y="1432273"/>
                    <a:pt x="990204" y="1313425"/>
                  </a:cubicBezTo>
                  <a:cubicBezTo>
                    <a:pt x="1080999" y="1390829"/>
                    <a:pt x="1216275" y="1385344"/>
                    <a:pt x="1300670" y="1300930"/>
                  </a:cubicBezTo>
                  <a:lnTo>
                    <a:pt x="1300670" y="1300930"/>
                  </a:lnTo>
                  <a:cubicBezTo>
                    <a:pt x="1385067" y="1216517"/>
                    <a:pt x="1390551" y="1081519"/>
                    <a:pt x="1313162" y="990402"/>
                  </a:cubicBezTo>
                  <a:cubicBezTo>
                    <a:pt x="1432292" y="980955"/>
                    <a:pt x="1524000" y="881610"/>
                    <a:pt x="1524000" y="762152"/>
                  </a:cubicBezTo>
                  <a:lnTo>
                    <a:pt x="1524000" y="762152"/>
                  </a:lnTo>
                  <a:cubicBezTo>
                    <a:pt x="1523390" y="642390"/>
                    <a:pt x="1431682" y="543045"/>
                    <a:pt x="1312859" y="533598"/>
                  </a:cubicBezTo>
                  <a:close/>
                </a:path>
              </a:pathLst>
            </a:custGeom>
            <a:blipFill>
              <a:blip r:embed="rId12"/>
              <a:stretch>
                <a:fillRect t="-251" b="-2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911978" y="546966"/>
            <a:ext cx="12840938" cy="134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3"/>
              </a:lnSpc>
            </a:pPr>
            <a:r>
              <a:rPr lang="en-US" sz="11321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Pethidine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7362" t="-51977" r="-7362" b="-51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00531" y="-1653164"/>
            <a:ext cx="7629803" cy="5760502"/>
          </a:xfrm>
          <a:custGeom>
            <a:avLst/>
            <a:gdLst/>
            <a:ahLst/>
            <a:cxnLst/>
            <a:rect l="l" t="t" r="r" b="b"/>
            <a:pathLst>
              <a:path w="7629803" h="5760502">
                <a:moveTo>
                  <a:pt x="0" y="0"/>
                </a:moveTo>
                <a:lnTo>
                  <a:pt x="7629803" y="0"/>
                </a:lnTo>
                <a:lnTo>
                  <a:pt x="7629803" y="5760501"/>
                </a:lnTo>
                <a:lnTo>
                  <a:pt x="0" y="5760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02505" y="3336869"/>
            <a:ext cx="11682990" cy="6053913"/>
          </a:xfrm>
          <a:custGeom>
            <a:avLst/>
            <a:gdLst/>
            <a:ahLst/>
            <a:cxnLst/>
            <a:rect l="l" t="t" r="r" b="b"/>
            <a:pathLst>
              <a:path w="11682990" h="6053913">
                <a:moveTo>
                  <a:pt x="0" y="0"/>
                </a:moveTo>
                <a:lnTo>
                  <a:pt x="11682990" y="0"/>
                </a:lnTo>
                <a:lnTo>
                  <a:pt x="11682990" y="6053913"/>
                </a:lnTo>
                <a:lnTo>
                  <a:pt x="0" y="6053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90744" y="3638410"/>
            <a:ext cx="9008362" cy="633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กลไกการออกฤทธิ์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1. กระตุ้นการนำกลูโคสเข้าสู่เซลล์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อินซูลินจับกับตัวรับ (INSULIN RECEPTOR) บนผิวเซลล์ ทำให้เกิดสัญญาณภายในเซลล์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ส่งผลให้โปรตีน GLUT4 เคลื่อนที่ไปยังเยื่อหุ้มเซลล์และเปิดช่องทางให้นำกลูโคสเข้าสู่เซลล์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กลูโคสที่เข้าสู่เซลล์จะถูกใช้เป็นพลังงาน หรือเก็บสะสมเป็นไกลโคเจน (GLYCOGEN) ในตับ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และกล้ามเนื้อ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2. ลดการสร้างกลูโคสจากตับ (GLUCONEOGENESIS)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ตับสามารถสร้างกลูโคสขึ้นมาใหม่จากการย่อยสลายโปรตีนหรือไขมันได้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อินซูลินยับยั้งกระบวนการนี้ ทำให้ระดับน้ำตาลในเลือดลดลง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3. ส่งเสริมการสะสมไขมันและโปรตีน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กระตุ้นให้เซลล์สะสมพลังงานในรูปของไขมันและโปรตีน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ลดการสลายไขมันและโปรตีนเพื่อนำมาใช้เป็นพลังงาน</a:t>
            </a:r>
          </a:p>
          <a:p>
            <a:pPr algn="l">
              <a:lnSpc>
                <a:spcPts val="2777"/>
              </a:lnSpc>
            </a:pPr>
            <a:endParaRPr lang="en-US" sz="1983" spc="-67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</a:t>
            </a: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TYPE 1 DIABETES MELLITUS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TYPE 2 DIABETES MELLITUS</a:t>
            </a:r>
          </a:p>
          <a:p>
            <a:pPr algn="l">
              <a:lnSpc>
                <a:spcPts val="2777"/>
              </a:lnSpc>
            </a:pPr>
            <a:r>
              <a:rPr lang="en-US" sz="1983" spc="-67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</a:t>
            </a:r>
          </a:p>
          <a:p>
            <a:pPr algn="l">
              <a:lnSpc>
                <a:spcPts val="2777"/>
              </a:lnSpc>
              <a:spcBef>
                <a:spcPct val="0"/>
              </a:spcBef>
            </a:pPr>
            <a:endParaRPr lang="en-US" sz="1983" spc="-67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701154" y="2130926"/>
            <a:ext cx="5710773" cy="5460927"/>
          </a:xfrm>
          <a:custGeom>
            <a:avLst/>
            <a:gdLst/>
            <a:ahLst/>
            <a:cxnLst/>
            <a:rect l="l" t="t" r="r" b="b"/>
            <a:pathLst>
              <a:path w="5710773" h="5460927">
                <a:moveTo>
                  <a:pt x="0" y="0"/>
                </a:moveTo>
                <a:lnTo>
                  <a:pt x="5710773" y="0"/>
                </a:lnTo>
                <a:lnTo>
                  <a:pt x="5710773" y="5460927"/>
                </a:lnTo>
                <a:lnTo>
                  <a:pt x="0" y="546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808331"/>
            <a:ext cx="3062044" cy="3164903"/>
          </a:xfrm>
          <a:custGeom>
            <a:avLst/>
            <a:gdLst/>
            <a:ahLst/>
            <a:cxnLst/>
            <a:rect l="l" t="t" r="r" b="b"/>
            <a:pathLst>
              <a:path w="3062044" h="3164903">
                <a:moveTo>
                  <a:pt x="0" y="0"/>
                </a:moveTo>
                <a:lnTo>
                  <a:pt x="3062044" y="0"/>
                </a:lnTo>
                <a:lnTo>
                  <a:pt x="3062044" y="3164903"/>
                </a:lnTo>
                <a:lnTo>
                  <a:pt x="0" y="3164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43482">
            <a:off x="11010056" y="-2489678"/>
            <a:ext cx="5591166" cy="3815971"/>
          </a:xfrm>
          <a:custGeom>
            <a:avLst/>
            <a:gdLst/>
            <a:ahLst/>
            <a:cxnLst/>
            <a:rect l="l" t="t" r="r" b="b"/>
            <a:pathLst>
              <a:path w="5591166" h="3815971">
                <a:moveTo>
                  <a:pt x="0" y="0"/>
                </a:moveTo>
                <a:lnTo>
                  <a:pt x="5591166" y="0"/>
                </a:lnTo>
                <a:lnTo>
                  <a:pt x="5591166" y="3815971"/>
                </a:lnTo>
                <a:lnTo>
                  <a:pt x="0" y="3815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10032" y="438919"/>
            <a:ext cx="2337888" cy="2291130"/>
          </a:xfrm>
          <a:custGeom>
            <a:avLst/>
            <a:gdLst/>
            <a:ahLst/>
            <a:cxnLst/>
            <a:rect l="l" t="t" r="r" b="b"/>
            <a:pathLst>
              <a:path w="2337888" h="2291130">
                <a:moveTo>
                  <a:pt x="0" y="0"/>
                </a:moveTo>
                <a:lnTo>
                  <a:pt x="2337888" y="0"/>
                </a:lnTo>
                <a:lnTo>
                  <a:pt x="2337888" y="2291130"/>
                </a:lnTo>
                <a:lnTo>
                  <a:pt x="0" y="22911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89992" y="2730049"/>
            <a:ext cx="4308017" cy="1230862"/>
          </a:xfrm>
          <a:custGeom>
            <a:avLst/>
            <a:gdLst/>
            <a:ahLst/>
            <a:cxnLst/>
            <a:rect l="l" t="t" r="r" b="b"/>
            <a:pathLst>
              <a:path w="4308017" h="1230862">
                <a:moveTo>
                  <a:pt x="0" y="0"/>
                </a:moveTo>
                <a:lnTo>
                  <a:pt x="4308016" y="0"/>
                </a:lnTo>
                <a:lnTo>
                  <a:pt x="4308016" y="1230862"/>
                </a:lnTo>
                <a:lnTo>
                  <a:pt x="0" y="1230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364593" y="407579"/>
            <a:ext cx="7852903" cy="1977674"/>
          </a:xfrm>
          <a:custGeom>
            <a:avLst/>
            <a:gdLst/>
            <a:ahLst/>
            <a:cxnLst/>
            <a:rect l="l" t="t" r="r" b="b"/>
            <a:pathLst>
              <a:path w="7852903" h="1977674">
                <a:moveTo>
                  <a:pt x="0" y="0"/>
                </a:moveTo>
                <a:lnTo>
                  <a:pt x="7852902" y="0"/>
                </a:lnTo>
                <a:lnTo>
                  <a:pt x="7852902" y="1977674"/>
                </a:lnTo>
                <a:lnTo>
                  <a:pt x="0" y="1977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392749" y="2130926"/>
            <a:ext cx="2461555" cy="4692215"/>
            <a:chOff x="0" y="0"/>
            <a:chExt cx="8624570" cy="16440150"/>
          </a:xfrm>
        </p:grpSpPr>
        <p:sp>
          <p:nvSpPr>
            <p:cNvPr id="13" name="Freeform 13"/>
            <p:cNvSpPr/>
            <p:nvPr/>
          </p:nvSpPr>
          <p:spPr>
            <a:xfrm>
              <a:off x="410210" y="269240"/>
              <a:ext cx="7757160" cy="14293849"/>
            </a:xfrm>
            <a:custGeom>
              <a:avLst/>
              <a:gdLst/>
              <a:ahLst/>
              <a:cxnLst/>
              <a:rect l="l" t="t" r="r" b="b"/>
              <a:pathLst>
                <a:path w="7757160" h="14293849">
                  <a:moveTo>
                    <a:pt x="7757160" y="791210"/>
                  </a:moveTo>
                  <a:lnTo>
                    <a:pt x="7757160" y="14293849"/>
                  </a:lnTo>
                  <a:lnTo>
                    <a:pt x="0" y="14293849"/>
                  </a:ln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5950" y="0"/>
                  </a:lnTo>
                  <a:cubicBezTo>
                    <a:pt x="7402830" y="0"/>
                    <a:pt x="7757160" y="354330"/>
                    <a:pt x="7757160" y="791210"/>
                  </a:cubicBezTo>
                  <a:close/>
                </a:path>
              </a:pathLst>
            </a:custGeom>
            <a:blipFill>
              <a:blip r:embed="rId14"/>
              <a:stretch>
                <a:fillRect l="-42377" r="-42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227334" y="4917584"/>
            <a:ext cx="6060666" cy="5348538"/>
          </a:xfrm>
          <a:custGeom>
            <a:avLst/>
            <a:gdLst/>
            <a:ahLst/>
            <a:cxnLst/>
            <a:rect l="l" t="t" r="r" b="b"/>
            <a:pathLst>
              <a:path w="6060666" h="5348538">
                <a:moveTo>
                  <a:pt x="0" y="0"/>
                </a:moveTo>
                <a:lnTo>
                  <a:pt x="6060666" y="0"/>
                </a:lnTo>
                <a:lnTo>
                  <a:pt x="6060666" y="5348538"/>
                </a:lnTo>
                <a:lnTo>
                  <a:pt x="0" y="5348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229306" y="842204"/>
            <a:ext cx="10123476" cy="106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7"/>
              </a:lnSpc>
            </a:pPr>
            <a:r>
              <a:rPr lang="en-US" sz="8925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Insulin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4020" y="2649254"/>
            <a:ext cx="12998690" cy="6735685"/>
          </a:xfrm>
          <a:custGeom>
            <a:avLst/>
            <a:gdLst/>
            <a:ahLst/>
            <a:cxnLst/>
            <a:rect l="l" t="t" r="r" b="b"/>
            <a:pathLst>
              <a:path w="12998690" h="6735685">
                <a:moveTo>
                  <a:pt x="0" y="0"/>
                </a:moveTo>
                <a:lnTo>
                  <a:pt x="12998691" y="0"/>
                </a:lnTo>
                <a:lnTo>
                  <a:pt x="12998691" y="6735685"/>
                </a:lnTo>
                <a:lnTo>
                  <a:pt x="0" y="6735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07402" y="5021880"/>
            <a:ext cx="4561422" cy="4236420"/>
          </a:xfrm>
          <a:custGeom>
            <a:avLst/>
            <a:gdLst/>
            <a:ahLst/>
            <a:cxnLst/>
            <a:rect l="l" t="t" r="r" b="b"/>
            <a:pathLst>
              <a:path w="4561422" h="4236420">
                <a:moveTo>
                  <a:pt x="0" y="0"/>
                </a:moveTo>
                <a:lnTo>
                  <a:pt x="4561422" y="0"/>
                </a:lnTo>
                <a:lnTo>
                  <a:pt x="4561422" y="4236420"/>
                </a:lnTo>
                <a:lnTo>
                  <a:pt x="0" y="423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9885" y="7353449"/>
            <a:ext cx="3999445" cy="4937587"/>
          </a:xfrm>
          <a:custGeom>
            <a:avLst/>
            <a:gdLst/>
            <a:ahLst/>
            <a:cxnLst/>
            <a:rect l="l" t="t" r="r" b="b"/>
            <a:pathLst>
              <a:path w="3999445" h="4937587">
                <a:moveTo>
                  <a:pt x="0" y="0"/>
                </a:moveTo>
                <a:lnTo>
                  <a:pt x="3999446" y="0"/>
                </a:lnTo>
                <a:lnTo>
                  <a:pt x="3999446" y="4937587"/>
                </a:lnTo>
                <a:lnTo>
                  <a:pt x="0" y="4937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89646" y="-1302911"/>
            <a:ext cx="7629803" cy="5760502"/>
          </a:xfrm>
          <a:custGeom>
            <a:avLst/>
            <a:gdLst/>
            <a:ahLst/>
            <a:cxnLst/>
            <a:rect l="l" t="t" r="r" b="b"/>
            <a:pathLst>
              <a:path w="7629803" h="5760502">
                <a:moveTo>
                  <a:pt x="0" y="0"/>
                </a:moveTo>
                <a:lnTo>
                  <a:pt x="7629803" y="0"/>
                </a:lnTo>
                <a:lnTo>
                  <a:pt x="7629803" y="5760502"/>
                </a:lnTo>
                <a:lnTo>
                  <a:pt x="0" y="576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35755" y="8890469"/>
            <a:ext cx="4180464" cy="3166701"/>
          </a:xfrm>
          <a:custGeom>
            <a:avLst/>
            <a:gdLst/>
            <a:ahLst/>
            <a:cxnLst/>
            <a:rect l="l" t="t" r="r" b="b"/>
            <a:pathLst>
              <a:path w="4180464" h="3166701">
                <a:moveTo>
                  <a:pt x="0" y="0"/>
                </a:moveTo>
                <a:lnTo>
                  <a:pt x="4180464" y="0"/>
                </a:lnTo>
                <a:lnTo>
                  <a:pt x="4180464" y="3166701"/>
                </a:lnTo>
                <a:lnTo>
                  <a:pt x="0" y="3166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16797">
            <a:off x="14538275" y="5319436"/>
            <a:ext cx="5048409" cy="5704417"/>
          </a:xfrm>
          <a:custGeom>
            <a:avLst/>
            <a:gdLst/>
            <a:ahLst/>
            <a:cxnLst/>
            <a:rect l="l" t="t" r="r" b="b"/>
            <a:pathLst>
              <a:path w="5048409" h="5704417">
                <a:moveTo>
                  <a:pt x="0" y="0"/>
                </a:moveTo>
                <a:lnTo>
                  <a:pt x="5048409" y="0"/>
                </a:lnTo>
                <a:lnTo>
                  <a:pt x="5048409" y="5704417"/>
                </a:lnTo>
                <a:lnTo>
                  <a:pt x="0" y="5704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940157" y="2299791"/>
            <a:ext cx="4395598" cy="1255885"/>
          </a:xfrm>
          <a:custGeom>
            <a:avLst/>
            <a:gdLst/>
            <a:ahLst/>
            <a:cxnLst/>
            <a:rect l="l" t="t" r="r" b="b"/>
            <a:pathLst>
              <a:path w="4395598" h="1255885">
                <a:moveTo>
                  <a:pt x="0" y="0"/>
                </a:moveTo>
                <a:lnTo>
                  <a:pt x="4395598" y="0"/>
                </a:lnTo>
                <a:lnTo>
                  <a:pt x="4395598" y="1255885"/>
                </a:lnTo>
                <a:lnTo>
                  <a:pt x="0" y="1255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40157" y="-627943"/>
            <a:ext cx="11625374" cy="2927733"/>
          </a:xfrm>
          <a:custGeom>
            <a:avLst/>
            <a:gdLst/>
            <a:ahLst/>
            <a:cxnLst/>
            <a:rect l="l" t="t" r="r" b="b"/>
            <a:pathLst>
              <a:path w="11625374" h="2927733">
                <a:moveTo>
                  <a:pt x="0" y="0"/>
                </a:moveTo>
                <a:lnTo>
                  <a:pt x="11625374" y="0"/>
                </a:lnTo>
                <a:lnTo>
                  <a:pt x="11625374" y="2927734"/>
                </a:lnTo>
                <a:lnTo>
                  <a:pt x="0" y="29277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125255" y="3644099"/>
            <a:ext cx="2951083" cy="5246370"/>
            <a:chOff x="0" y="0"/>
            <a:chExt cx="13716000" cy="24384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0"/>
                  </a:move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14"/>
              <a:stretch>
                <a:fillRect l="-36198" r="-361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716000" cy="24384000"/>
            </a:xfrm>
            <a:custGeom>
              <a:avLst/>
              <a:gdLst/>
              <a:ahLst/>
              <a:cxnLst/>
              <a:rect l="l" t="t" r="r" b="b"/>
              <a:pathLst>
                <a:path w="13716000" h="24384000">
                  <a:moveTo>
                    <a:pt x="0" y="0"/>
                  </a:moveTo>
                  <a:lnTo>
                    <a:pt x="13716000" y="0"/>
                  </a:lnTo>
                  <a:lnTo>
                    <a:pt x="13716000" y="24384000"/>
                  </a:lnTo>
                  <a:lnTo>
                    <a:pt x="0" y="243840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94897" y="2922841"/>
            <a:ext cx="9281717" cy="665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endParaRPr/>
          </a:p>
          <a:p>
            <a:pPr algn="l">
              <a:lnSpc>
                <a:spcPts val="2850"/>
              </a:lnSpc>
            </a:pPr>
            <a:endParaRPr/>
          </a:p>
          <a:p>
            <a:pPr algn="l">
              <a:lnSpc>
                <a:spcPts val="2850"/>
              </a:lnSpc>
            </a:pPr>
            <a:r>
              <a:rPr lang="en-US" sz="2036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กลไกการออกฤทธิ์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Potassium เป็นอิเล็กโทรไลต์สำคัญที่จำเป็นสำหรับเซลล์ โดยเฉพาะเซลล์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ประสาทและกล้ามเนื้อ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ใช้ในการรักษาภาวะโพแทสเซียมต่ำ (Hypokalemia)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มีบทบาทในการสมดุลของแหล่งอิเล็กโทรไลต์ภายในเซลล์ และเป็นตัวเหนี่ยว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นำประสาท การหดตัวของกล้ามเนื้อหัวใจ กล้ามเนื้อเรียบ และกล้ามเนื้อย่อย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อาหาร การทำงานของไตและภาวะปกติของร่างกาย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ภาวะ Hypokalemia ที่ไม่สามารถให้ K+ ทดแทนโดยการกินได้ หรือในกรณี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ที่ระดับโพแทสเซียมในเลือดต่ำอย่างรุนแรง ต่ำกว่า 2.5 mEq/L และมีความ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เสี่ยงจากการเต้นของหัวใจอย่างผิดปกติ (Cardiac arrhythmia)</a:t>
            </a:r>
          </a:p>
          <a:p>
            <a:pPr algn="l">
              <a:lnSpc>
                <a:spcPts val="2850"/>
              </a:lnSpc>
            </a:pPr>
            <a:endParaRPr lang="en-US" sz="2036" spc="-69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อาจเพิ่มความเสี่ยงให้เกิด Hyperkalemia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Arrhythmia, Cardiac arrest, Hypotension</a:t>
            </a:r>
          </a:p>
          <a:p>
            <a:pPr algn="l">
              <a:lnSpc>
                <a:spcPts val="2850"/>
              </a:lnSpc>
            </a:pPr>
            <a:r>
              <a:rPr lang="en-US" sz="2036" spc="-69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คลื่นไส้, อาเจียน, ท้องเสีย, ท้องอืด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endParaRPr lang="en-US" sz="2036" spc="-69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940157" y="550769"/>
            <a:ext cx="11130082" cy="78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sz="6617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Potassium chloride (KCL)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6460" y="-474134"/>
            <a:ext cx="10465410" cy="13297365"/>
          </a:xfrm>
          <a:custGeom>
            <a:avLst/>
            <a:gdLst/>
            <a:ahLst/>
            <a:cxnLst/>
            <a:rect l="l" t="t" r="r" b="b"/>
            <a:pathLst>
              <a:path w="10465410" h="13297365">
                <a:moveTo>
                  <a:pt x="0" y="0"/>
                </a:moveTo>
                <a:lnTo>
                  <a:pt x="10465410" y="0"/>
                </a:lnTo>
                <a:lnTo>
                  <a:pt x="10465410" y="13297365"/>
                </a:lnTo>
                <a:lnTo>
                  <a:pt x="0" y="1329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89" b="-2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4776" y="-474134"/>
            <a:ext cx="10590310" cy="13590586"/>
          </a:xfrm>
          <a:custGeom>
            <a:avLst/>
            <a:gdLst/>
            <a:ahLst/>
            <a:cxnLst/>
            <a:rect l="l" t="t" r="r" b="b"/>
            <a:pathLst>
              <a:path w="10590310" h="13590586">
                <a:moveTo>
                  <a:pt x="0" y="0"/>
                </a:moveTo>
                <a:lnTo>
                  <a:pt x="10590311" y="0"/>
                </a:lnTo>
                <a:lnTo>
                  <a:pt x="10590311" y="13590586"/>
                </a:lnTo>
                <a:lnTo>
                  <a:pt x="0" y="1359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6895" y="0"/>
            <a:ext cx="16532557" cy="9889475"/>
          </a:xfrm>
          <a:custGeom>
            <a:avLst/>
            <a:gdLst/>
            <a:ahLst/>
            <a:cxnLst/>
            <a:rect l="l" t="t" r="r" b="b"/>
            <a:pathLst>
              <a:path w="16532557" h="9889475">
                <a:moveTo>
                  <a:pt x="0" y="0"/>
                </a:moveTo>
                <a:lnTo>
                  <a:pt x="16532557" y="0"/>
                </a:lnTo>
                <a:lnTo>
                  <a:pt x="16532557" y="9889475"/>
                </a:lnTo>
                <a:lnTo>
                  <a:pt x="0" y="988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48074" y="-1143857"/>
            <a:ext cx="6648682" cy="66486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297954" y="-1386864"/>
            <a:ext cx="6648682" cy="664868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801348" y="5261818"/>
            <a:ext cx="4544266" cy="6085663"/>
          </a:xfrm>
          <a:custGeom>
            <a:avLst/>
            <a:gdLst/>
            <a:ahLst/>
            <a:cxnLst/>
            <a:rect l="l" t="t" r="r" b="b"/>
            <a:pathLst>
              <a:path w="4544266" h="6085663">
                <a:moveTo>
                  <a:pt x="0" y="0"/>
                </a:moveTo>
                <a:lnTo>
                  <a:pt x="4544266" y="0"/>
                </a:lnTo>
                <a:lnTo>
                  <a:pt x="4544266" y="6085663"/>
                </a:lnTo>
                <a:lnTo>
                  <a:pt x="0" y="6085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68190" y="6738320"/>
            <a:ext cx="4567177" cy="3548680"/>
          </a:xfrm>
          <a:custGeom>
            <a:avLst/>
            <a:gdLst/>
            <a:ahLst/>
            <a:cxnLst/>
            <a:rect l="l" t="t" r="r" b="b"/>
            <a:pathLst>
              <a:path w="4567177" h="3548680">
                <a:moveTo>
                  <a:pt x="0" y="0"/>
                </a:moveTo>
                <a:lnTo>
                  <a:pt x="4567177" y="0"/>
                </a:lnTo>
                <a:lnTo>
                  <a:pt x="4567177" y="3548680"/>
                </a:lnTo>
                <a:lnTo>
                  <a:pt x="0" y="354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498987" y="-414062"/>
            <a:ext cx="10302361" cy="2594546"/>
          </a:xfrm>
          <a:custGeom>
            <a:avLst/>
            <a:gdLst/>
            <a:ahLst/>
            <a:cxnLst/>
            <a:rect l="l" t="t" r="r" b="b"/>
            <a:pathLst>
              <a:path w="10302361" h="2594546">
                <a:moveTo>
                  <a:pt x="0" y="0"/>
                </a:moveTo>
                <a:lnTo>
                  <a:pt x="10302361" y="0"/>
                </a:lnTo>
                <a:lnTo>
                  <a:pt x="10302361" y="2594546"/>
                </a:lnTo>
                <a:lnTo>
                  <a:pt x="0" y="2594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964762" y="5261818"/>
            <a:ext cx="4524402" cy="5246370"/>
            <a:chOff x="0" y="0"/>
            <a:chExt cx="7548118" cy="8752586"/>
          </a:xfrm>
        </p:grpSpPr>
        <p:sp>
          <p:nvSpPr>
            <p:cNvPr id="11" name="Freeform 11"/>
            <p:cNvSpPr/>
            <p:nvPr/>
          </p:nvSpPr>
          <p:spPr>
            <a:xfrm>
              <a:off x="648843" y="390652"/>
              <a:ext cx="6250432" cy="7971409"/>
            </a:xfrm>
            <a:custGeom>
              <a:avLst/>
              <a:gdLst/>
              <a:ahLst/>
              <a:cxnLst/>
              <a:rect l="l" t="t" r="r" b="b"/>
              <a:pathLst>
                <a:path w="6250432" h="7971409">
                  <a:moveTo>
                    <a:pt x="0" y="7971409"/>
                  </a:moveTo>
                  <a:lnTo>
                    <a:pt x="0" y="3197733"/>
                  </a:lnTo>
                  <a:cubicBezTo>
                    <a:pt x="11557" y="2327275"/>
                    <a:pt x="381254" y="1508125"/>
                    <a:pt x="1041019" y="891032"/>
                  </a:cubicBezTo>
                  <a:cubicBezTo>
                    <a:pt x="1637538" y="333121"/>
                    <a:pt x="2416556" y="0"/>
                    <a:pt x="3125216" y="0"/>
                  </a:cubicBezTo>
                  <a:cubicBezTo>
                    <a:pt x="3833876" y="0"/>
                    <a:pt x="4612894" y="333121"/>
                    <a:pt x="5209413" y="891032"/>
                  </a:cubicBezTo>
                  <a:cubicBezTo>
                    <a:pt x="5869178" y="1508252"/>
                    <a:pt x="6238875" y="2327275"/>
                    <a:pt x="6250432" y="3197733"/>
                  </a:cubicBezTo>
                  <a:lnTo>
                    <a:pt x="6250432" y="7971409"/>
                  </a:lnTo>
                  <a:lnTo>
                    <a:pt x="0" y="7971409"/>
                  </a:lnTo>
                  <a:close/>
                </a:path>
              </a:pathLst>
            </a:custGeom>
            <a:blipFill>
              <a:blip r:embed="rId12"/>
              <a:stretch>
                <a:fillRect l="-13934" r="-1393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955" y="0"/>
              <a:ext cx="7506082" cy="8752332"/>
            </a:xfrm>
            <a:custGeom>
              <a:avLst/>
              <a:gdLst/>
              <a:ahLst/>
              <a:cxnLst/>
              <a:rect l="l" t="t" r="r" b="b"/>
              <a:pathLst>
                <a:path w="7506082" h="8752332">
                  <a:moveTo>
                    <a:pt x="5843778" y="1274572"/>
                  </a:moveTo>
                  <a:cubicBezTo>
                    <a:pt x="5245608" y="715010"/>
                    <a:pt x="4464050" y="381000"/>
                    <a:pt x="3753104" y="381000"/>
                  </a:cubicBezTo>
                  <a:cubicBezTo>
                    <a:pt x="3042158" y="381000"/>
                    <a:pt x="2260600" y="715010"/>
                    <a:pt x="1662430" y="1274572"/>
                  </a:cubicBezTo>
                  <a:cubicBezTo>
                    <a:pt x="1000887" y="1893570"/>
                    <a:pt x="630047" y="2715133"/>
                    <a:pt x="618363" y="3588385"/>
                  </a:cubicBezTo>
                  <a:lnTo>
                    <a:pt x="618363" y="8371586"/>
                  </a:lnTo>
                  <a:lnTo>
                    <a:pt x="6887845" y="8371586"/>
                  </a:lnTo>
                  <a:lnTo>
                    <a:pt x="6887845" y="3588258"/>
                  </a:lnTo>
                  <a:cubicBezTo>
                    <a:pt x="6876161" y="2715133"/>
                    <a:pt x="6505321" y="1893570"/>
                    <a:pt x="5843778" y="1274572"/>
                  </a:cubicBezTo>
                  <a:close/>
                  <a:moveTo>
                    <a:pt x="6868795" y="8352536"/>
                  </a:moveTo>
                  <a:lnTo>
                    <a:pt x="637413" y="8352536"/>
                  </a:lnTo>
                  <a:lnTo>
                    <a:pt x="637413" y="3588512"/>
                  </a:lnTo>
                  <a:cubicBezTo>
                    <a:pt x="648970" y="2720721"/>
                    <a:pt x="1017651" y="1903857"/>
                    <a:pt x="1675384" y="1288542"/>
                  </a:cubicBezTo>
                  <a:cubicBezTo>
                    <a:pt x="2270252" y="732155"/>
                    <a:pt x="3046857" y="400050"/>
                    <a:pt x="3753104" y="400050"/>
                  </a:cubicBezTo>
                  <a:cubicBezTo>
                    <a:pt x="4459351" y="400050"/>
                    <a:pt x="5235956" y="732155"/>
                    <a:pt x="5830697" y="1288542"/>
                  </a:cubicBezTo>
                  <a:cubicBezTo>
                    <a:pt x="6488430" y="1903857"/>
                    <a:pt x="6857111" y="2720594"/>
                    <a:pt x="6868668" y="3588385"/>
                  </a:cubicBezTo>
                  <a:lnTo>
                    <a:pt x="6868668" y="8352536"/>
                  </a:lnTo>
                  <a:close/>
                  <a:moveTo>
                    <a:pt x="7440676" y="3732784"/>
                  </a:moveTo>
                  <a:cubicBezTo>
                    <a:pt x="7404100" y="3717544"/>
                    <a:pt x="7371208" y="3695446"/>
                    <a:pt x="7343013" y="3667506"/>
                  </a:cubicBezTo>
                  <a:cubicBezTo>
                    <a:pt x="7314693" y="3639439"/>
                    <a:pt x="7292468" y="3606800"/>
                    <a:pt x="7276973" y="3570351"/>
                  </a:cubicBezTo>
                  <a:cubicBezTo>
                    <a:pt x="7273544" y="3562223"/>
                    <a:pt x="7270496" y="3554095"/>
                    <a:pt x="7267830" y="3545840"/>
                  </a:cubicBezTo>
                  <a:cubicBezTo>
                    <a:pt x="7244843" y="2582164"/>
                    <a:pt x="6832727" y="1678178"/>
                    <a:pt x="6104128" y="996569"/>
                  </a:cubicBezTo>
                  <a:cubicBezTo>
                    <a:pt x="5437124" y="372491"/>
                    <a:pt x="4558157" y="0"/>
                    <a:pt x="3753104" y="0"/>
                  </a:cubicBezTo>
                  <a:cubicBezTo>
                    <a:pt x="2948051" y="0"/>
                    <a:pt x="2069084" y="372491"/>
                    <a:pt x="1402207" y="996442"/>
                  </a:cubicBezTo>
                  <a:cubicBezTo>
                    <a:pt x="663448" y="1687449"/>
                    <a:pt x="249809" y="2607056"/>
                    <a:pt x="237490" y="3586226"/>
                  </a:cubicBezTo>
                  <a:lnTo>
                    <a:pt x="237490" y="6819900"/>
                  </a:lnTo>
                  <a:cubicBezTo>
                    <a:pt x="234569" y="6829298"/>
                    <a:pt x="231394" y="6838569"/>
                    <a:pt x="227584" y="6847586"/>
                  </a:cubicBezTo>
                  <a:cubicBezTo>
                    <a:pt x="212344" y="6884162"/>
                    <a:pt x="190246" y="6917055"/>
                    <a:pt x="162306" y="6945249"/>
                  </a:cubicBezTo>
                  <a:cubicBezTo>
                    <a:pt x="134239" y="6973570"/>
                    <a:pt x="101600" y="6995795"/>
                    <a:pt x="65151" y="7011289"/>
                  </a:cubicBezTo>
                  <a:cubicBezTo>
                    <a:pt x="44069" y="7020306"/>
                    <a:pt x="22352" y="7026783"/>
                    <a:pt x="0" y="7030847"/>
                  </a:cubicBezTo>
                  <a:cubicBezTo>
                    <a:pt x="22352" y="7034784"/>
                    <a:pt x="44196" y="7041134"/>
                    <a:pt x="65278" y="7049897"/>
                  </a:cubicBezTo>
                  <a:cubicBezTo>
                    <a:pt x="101854" y="7065137"/>
                    <a:pt x="134747" y="7087235"/>
                    <a:pt x="162941" y="7115175"/>
                  </a:cubicBezTo>
                  <a:cubicBezTo>
                    <a:pt x="191262" y="7143242"/>
                    <a:pt x="213487" y="7175881"/>
                    <a:pt x="228981" y="7212330"/>
                  </a:cubicBezTo>
                  <a:cubicBezTo>
                    <a:pt x="232156" y="7219824"/>
                    <a:pt x="234950" y="7227443"/>
                    <a:pt x="237490" y="7235063"/>
                  </a:cubicBezTo>
                  <a:lnTo>
                    <a:pt x="237490" y="8709787"/>
                  </a:lnTo>
                  <a:cubicBezTo>
                    <a:pt x="237490" y="8733282"/>
                    <a:pt x="256540" y="8752332"/>
                    <a:pt x="280035" y="8752332"/>
                  </a:cubicBezTo>
                  <a:lnTo>
                    <a:pt x="7226427" y="8752332"/>
                  </a:lnTo>
                  <a:cubicBezTo>
                    <a:pt x="7249922" y="8752332"/>
                    <a:pt x="7268972" y="8733282"/>
                    <a:pt x="7268972" y="8709787"/>
                  </a:cubicBezTo>
                  <a:lnTo>
                    <a:pt x="7268972" y="3961765"/>
                  </a:lnTo>
                  <a:cubicBezTo>
                    <a:pt x="7271766" y="3952875"/>
                    <a:pt x="7274941" y="3943985"/>
                    <a:pt x="7278497" y="3935349"/>
                  </a:cubicBezTo>
                  <a:cubicBezTo>
                    <a:pt x="7293737" y="3898773"/>
                    <a:pt x="7315835" y="3865880"/>
                    <a:pt x="7343775" y="3837686"/>
                  </a:cubicBezTo>
                  <a:cubicBezTo>
                    <a:pt x="7371843" y="3809365"/>
                    <a:pt x="7404482" y="3787140"/>
                    <a:pt x="7440931" y="3771646"/>
                  </a:cubicBezTo>
                  <a:cubicBezTo>
                    <a:pt x="7462012" y="3762629"/>
                    <a:pt x="7483730" y="3756152"/>
                    <a:pt x="7506082" y="3752088"/>
                  </a:cubicBezTo>
                  <a:cubicBezTo>
                    <a:pt x="7483602" y="3748024"/>
                    <a:pt x="7461758" y="3741547"/>
                    <a:pt x="7440676" y="3732784"/>
                  </a:cubicBezTo>
                  <a:close/>
                  <a:moveTo>
                    <a:pt x="7249795" y="8710041"/>
                  </a:moveTo>
                  <a:cubicBezTo>
                    <a:pt x="7249795" y="8722995"/>
                    <a:pt x="7239254" y="8733536"/>
                    <a:pt x="7226300" y="8733536"/>
                  </a:cubicBezTo>
                  <a:lnTo>
                    <a:pt x="279908" y="8733536"/>
                  </a:lnTo>
                  <a:cubicBezTo>
                    <a:pt x="266954" y="8733536"/>
                    <a:pt x="256413" y="8722995"/>
                    <a:pt x="256413" y="8710041"/>
                  </a:cubicBezTo>
                  <a:lnTo>
                    <a:pt x="256413" y="7243699"/>
                  </a:lnTo>
                  <a:cubicBezTo>
                    <a:pt x="259588" y="7233158"/>
                    <a:pt x="263271" y="7222744"/>
                    <a:pt x="267462" y="7212457"/>
                  </a:cubicBezTo>
                  <a:cubicBezTo>
                    <a:pt x="282702" y="7175881"/>
                    <a:pt x="304800" y="7142988"/>
                    <a:pt x="332740" y="7114794"/>
                  </a:cubicBezTo>
                  <a:cubicBezTo>
                    <a:pt x="360807" y="7086473"/>
                    <a:pt x="393446" y="7064248"/>
                    <a:pt x="429895" y="7048753"/>
                  </a:cubicBezTo>
                  <a:cubicBezTo>
                    <a:pt x="450977" y="7039736"/>
                    <a:pt x="472694" y="7033260"/>
                    <a:pt x="495046" y="7029196"/>
                  </a:cubicBezTo>
                  <a:cubicBezTo>
                    <a:pt x="472694" y="7025259"/>
                    <a:pt x="450850" y="7018909"/>
                    <a:pt x="429768" y="7010146"/>
                  </a:cubicBezTo>
                  <a:cubicBezTo>
                    <a:pt x="393192" y="6994906"/>
                    <a:pt x="360299" y="6972808"/>
                    <a:pt x="332105" y="6944868"/>
                  </a:cubicBezTo>
                  <a:cubicBezTo>
                    <a:pt x="303784" y="6916800"/>
                    <a:pt x="281559" y="6884161"/>
                    <a:pt x="266065" y="6847712"/>
                  </a:cubicBezTo>
                  <a:cubicBezTo>
                    <a:pt x="262382" y="6839076"/>
                    <a:pt x="259207" y="6830440"/>
                    <a:pt x="256413" y="6821550"/>
                  </a:cubicBezTo>
                  <a:lnTo>
                    <a:pt x="256413" y="3585972"/>
                  </a:lnTo>
                  <a:cubicBezTo>
                    <a:pt x="268732" y="2612517"/>
                    <a:pt x="680212" y="1697863"/>
                    <a:pt x="1415161" y="1010285"/>
                  </a:cubicBezTo>
                  <a:cubicBezTo>
                    <a:pt x="2078736" y="389636"/>
                    <a:pt x="2952750" y="19050"/>
                    <a:pt x="3753104" y="19050"/>
                  </a:cubicBezTo>
                  <a:cubicBezTo>
                    <a:pt x="4553458" y="19050"/>
                    <a:pt x="5427472" y="389636"/>
                    <a:pt x="6091047" y="1010285"/>
                  </a:cubicBezTo>
                  <a:cubicBezTo>
                    <a:pt x="6814693" y="1687195"/>
                    <a:pt x="7224395" y="2584450"/>
                    <a:pt x="7248652" y="3541395"/>
                  </a:cubicBezTo>
                  <a:cubicBezTo>
                    <a:pt x="7245732" y="3551174"/>
                    <a:pt x="7242302" y="3560826"/>
                    <a:pt x="7238238" y="3570351"/>
                  </a:cubicBezTo>
                  <a:cubicBezTo>
                    <a:pt x="7222998" y="3606927"/>
                    <a:pt x="7200900" y="3639820"/>
                    <a:pt x="7172960" y="3668014"/>
                  </a:cubicBezTo>
                  <a:cubicBezTo>
                    <a:pt x="7145020" y="3696208"/>
                    <a:pt x="7112254" y="3718560"/>
                    <a:pt x="7075805" y="3734054"/>
                  </a:cubicBezTo>
                  <a:cubicBezTo>
                    <a:pt x="7054723" y="3743071"/>
                    <a:pt x="7033006" y="3749548"/>
                    <a:pt x="7010654" y="3753612"/>
                  </a:cubicBezTo>
                  <a:cubicBezTo>
                    <a:pt x="7033006" y="3757549"/>
                    <a:pt x="7054850" y="3763899"/>
                    <a:pt x="7075932" y="3772662"/>
                  </a:cubicBezTo>
                  <a:cubicBezTo>
                    <a:pt x="7112508" y="3787903"/>
                    <a:pt x="7145401" y="3810000"/>
                    <a:pt x="7173595" y="3837941"/>
                  </a:cubicBezTo>
                  <a:cubicBezTo>
                    <a:pt x="7201916" y="3866007"/>
                    <a:pt x="7224141" y="3898647"/>
                    <a:pt x="7239635" y="3935095"/>
                  </a:cubicBezTo>
                  <a:cubicBezTo>
                    <a:pt x="7243445" y="3944112"/>
                    <a:pt x="7246747" y="3953256"/>
                    <a:pt x="7249668" y="3962400"/>
                  </a:cubicBezTo>
                  <a:lnTo>
                    <a:pt x="7249795" y="8710041"/>
                  </a:lnTo>
                  <a:lnTo>
                    <a:pt x="7249795" y="8710041"/>
                  </a:lnTo>
                  <a:close/>
                </a:path>
              </a:pathLst>
            </a:custGeom>
            <a:solidFill>
              <a:srgbClr val="D66B5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58436" y="2023438"/>
            <a:ext cx="12609475" cy="696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กลไกการออกฤทธิ์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• ลดการหดตัวของกล้ามเนื้อโดย โดยยับยั้งการปล่อย Acetylcholine ซึ่งเป็นตัวส่งสัญญาณประจุในกล้ามเนื้อ อีกทั้งยังยับยั้งไม่ให้ Calcium ion ผ่าน จึงทำให้กล้ามเนื้อเรียบคลายตัว</a:t>
            </a:r>
          </a:p>
          <a:p>
            <a:pPr algn="just">
              <a:lnSpc>
                <a:spcPts val="3256"/>
              </a:lnSpc>
            </a:pPr>
            <a:endParaRPr lang="en-US" sz="2713" spc="-92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Hypomagnesemia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ป้องกันและรักษาภาวะชักจากครรภ์เป็นพิษ ( Pre-eclampsia )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Torsade de Pointes</a:t>
            </a:r>
          </a:p>
          <a:p>
            <a:pPr algn="just">
              <a:lnSpc>
                <a:spcPts val="3256"/>
              </a:lnSpc>
            </a:pPr>
            <a:endParaRPr lang="en-US" sz="2713" spc="-92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     </a:t>
            </a: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             </a:t>
            </a:r>
            <a:r>
              <a:rPr lang="en-US" sz="2713" spc="-92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ปวดศีรษะ                        • EKG arrhythmia 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กล้ามเนื้ออ่อนแรง               • BP &lt; 90/60 mmHg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คลื่นไส้ อาเจียน.                 • Serum magnesium &gt; 2.5 mg/dL</a:t>
            </a:r>
          </a:p>
          <a:p>
            <a:pPr algn="just">
              <a:lnSpc>
                <a:spcPts val="3256"/>
              </a:lnSpc>
            </a:pPr>
            <a:r>
              <a:rPr lang="en-US" sz="2713" spc="-92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</a:t>
            </a:r>
          </a:p>
          <a:p>
            <a:pPr algn="just">
              <a:lnSpc>
                <a:spcPts val="3256"/>
              </a:lnSpc>
            </a:pPr>
            <a:endParaRPr lang="en-US" sz="2713" spc="-92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3256"/>
              </a:lnSpc>
            </a:pPr>
            <a:endParaRPr lang="en-US" sz="2713" spc="-92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marL="0" lvl="0" indent="0" algn="just">
              <a:lnSpc>
                <a:spcPts val="3256"/>
              </a:lnSpc>
            </a:pPr>
            <a:endParaRPr lang="en-US" sz="2713" spc="-92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37755" y="601646"/>
            <a:ext cx="11050838" cy="78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657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50%Magnesium sulfate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9782" y="-399420"/>
            <a:ext cx="9320573" cy="4741841"/>
          </a:xfrm>
          <a:custGeom>
            <a:avLst/>
            <a:gdLst/>
            <a:ahLst/>
            <a:cxnLst/>
            <a:rect l="l" t="t" r="r" b="b"/>
            <a:pathLst>
              <a:path w="9320573" h="4741841">
                <a:moveTo>
                  <a:pt x="0" y="0"/>
                </a:moveTo>
                <a:lnTo>
                  <a:pt x="9320573" y="0"/>
                </a:lnTo>
                <a:lnTo>
                  <a:pt x="9320573" y="4741841"/>
                </a:lnTo>
                <a:lnTo>
                  <a:pt x="0" y="4741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3682" y="6294980"/>
            <a:ext cx="9225024" cy="4770106"/>
          </a:xfrm>
          <a:custGeom>
            <a:avLst/>
            <a:gdLst/>
            <a:ahLst/>
            <a:cxnLst/>
            <a:rect l="l" t="t" r="r" b="b"/>
            <a:pathLst>
              <a:path w="9225024" h="4770106">
                <a:moveTo>
                  <a:pt x="0" y="0"/>
                </a:moveTo>
                <a:lnTo>
                  <a:pt x="9225024" y="0"/>
                </a:lnTo>
                <a:lnTo>
                  <a:pt x="9225024" y="4770106"/>
                </a:lnTo>
                <a:lnTo>
                  <a:pt x="0" y="4770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0" y="5814167"/>
            <a:ext cx="18420208" cy="8603772"/>
          </a:xfrm>
          <a:custGeom>
            <a:avLst/>
            <a:gdLst/>
            <a:ahLst/>
            <a:cxnLst/>
            <a:rect l="l" t="t" r="r" b="b"/>
            <a:pathLst>
              <a:path w="18420208" h="8603772">
                <a:moveTo>
                  <a:pt x="18420208" y="0"/>
                </a:moveTo>
                <a:lnTo>
                  <a:pt x="0" y="0"/>
                </a:lnTo>
                <a:lnTo>
                  <a:pt x="0" y="8603772"/>
                </a:lnTo>
                <a:lnTo>
                  <a:pt x="18420208" y="8603772"/>
                </a:lnTo>
                <a:lnTo>
                  <a:pt x="1842020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2527" y="5339587"/>
            <a:ext cx="16899532" cy="5893174"/>
          </a:xfrm>
          <a:custGeom>
            <a:avLst/>
            <a:gdLst/>
            <a:ahLst/>
            <a:cxnLst/>
            <a:rect l="l" t="t" r="r" b="b"/>
            <a:pathLst>
              <a:path w="16899532" h="5893174">
                <a:moveTo>
                  <a:pt x="0" y="0"/>
                </a:moveTo>
                <a:lnTo>
                  <a:pt x="16899532" y="0"/>
                </a:lnTo>
                <a:lnTo>
                  <a:pt x="16899532" y="5893174"/>
                </a:lnTo>
                <a:lnTo>
                  <a:pt x="0" y="589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65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8448" y="946247"/>
            <a:ext cx="16899532" cy="5893174"/>
          </a:xfrm>
          <a:custGeom>
            <a:avLst/>
            <a:gdLst/>
            <a:ahLst/>
            <a:cxnLst/>
            <a:rect l="l" t="t" r="r" b="b"/>
            <a:pathLst>
              <a:path w="16899532" h="5893174">
                <a:moveTo>
                  <a:pt x="0" y="0"/>
                </a:moveTo>
                <a:lnTo>
                  <a:pt x="16899532" y="0"/>
                </a:lnTo>
                <a:lnTo>
                  <a:pt x="16899532" y="5893174"/>
                </a:lnTo>
                <a:lnTo>
                  <a:pt x="0" y="589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65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3770341" y="5977273"/>
            <a:ext cx="6413318" cy="4309727"/>
            <a:chOff x="0" y="0"/>
            <a:chExt cx="8551091" cy="5746302"/>
          </a:xfrm>
        </p:grpSpPr>
        <p:grpSp>
          <p:nvGrpSpPr>
            <p:cNvPr id="8" name="Group 8"/>
            <p:cNvGrpSpPr/>
            <p:nvPr/>
          </p:nvGrpSpPr>
          <p:grpSpPr>
            <a:xfrm>
              <a:off x="2123312" y="4485051"/>
              <a:ext cx="5718096" cy="1261251"/>
              <a:chOff x="0" y="0"/>
              <a:chExt cx="1437259" cy="31701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37259" cy="317019"/>
              </a:xfrm>
              <a:custGeom>
                <a:avLst/>
                <a:gdLst/>
                <a:ahLst/>
                <a:cxnLst/>
                <a:rect l="l" t="t" r="r" b="b"/>
                <a:pathLst>
                  <a:path w="1437259" h="317019">
                    <a:moveTo>
                      <a:pt x="718630" y="0"/>
                    </a:moveTo>
                    <a:cubicBezTo>
                      <a:pt x="321741" y="0"/>
                      <a:pt x="0" y="70967"/>
                      <a:pt x="0" y="158510"/>
                    </a:cubicBezTo>
                    <a:cubicBezTo>
                      <a:pt x="0" y="246052"/>
                      <a:pt x="321741" y="317019"/>
                      <a:pt x="718630" y="317019"/>
                    </a:cubicBezTo>
                    <a:cubicBezTo>
                      <a:pt x="1115518" y="317019"/>
                      <a:pt x="1437259" y="246052"/>
                      <a:pt x="1437259" y="158510"/>
                    </a:cubicBezTo>
                    <a:cubicBezTo>
                      <a:pt x="1437259" y="70967"/>
                      <a:pt x="1115518" y="0"/>
                      <a:pt x="718630" y="0"/>
                    </a:cubicBezTo>
                    <a:close/>
                  </a:path>
                </a:pathLst>
              </a:custGeom>
              <a:solidFill>
                <a:srgbClr val="64A25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34743" y="-17904"/>
                <a:ext cx="1167773" cy="305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551091" cy="5379414"/>
            </a:xfrm>
            <a:custGeom>
              <a:avLst/>
              <a:gdLst/>
              <a:ahLst/>
              <a:cxnLst/>
              <a:rect l="l" t="t" r="r" b="b"/>
              <a:pathLst>
                <a:path w="8551091" h="5379414">
                  <a:moveTo>
                    <a:pt x="0" y="0"/>
                  </a:moveTo>
                  <a:lnTo>
                    <a:pt x="8551091" y="0"/>
                  </a:lnTo>
                  <a:lnTo>
                    <a:pt x="8551091" y="5379414"/>
                  </a:lnTo>
                  <a:lnTo>
                    <a:pt x="0" y="5379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3696" y="3305896"/>
            <a:ext cx="8175619" cy="6981104"/>
            <a:chOff x="0" y="0"/>
            <a:chExt cx="10900825" cy="9308139"/>
          </a:xfrm>
        </p:grpSpPr>
        <p:sp>
          <p:nvSpPr>
            <p:cNvPr id="13" name="Freeform 13"/>
            <p:cNvSpPr/>
            <p:nvPr/>
          </p:nvSpPr>
          <p:spPr>
            <a:xfrm>
              <a:off x="3042790" y="7775530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2" y="0"/>
                  </a:lnTo>
                  <a:lnTo>
                    <a:pt x="470132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529345" y="0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3" y="0"/>
                  </a:lnTo>
                  <a:lnTo>
                    <a:pt x="470133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0430693" y="3561663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2" y="0"/>
                  </a:lnTo>
                  <a:lnTo>
                    <a:pt x="470132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012392" y="2985351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2" y="0"/>
                  </a:lnTo>
                  <a:lnTo>
                    <a:pt x="470132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649760" y="6101587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2" y="0"/>
                  </a:lnTo>
                  <a:lnTo>
                    <a:pt x="470132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8860231"/>
              <a:ext cx="470132" cy="447908"/>
            </a:xfrm>
            <a:custGeom>
              <a:avLst/>
              <a:gdLst/>
              <a:ahLst/>
              <a:cxnLst/>
              <a:rect l="l" t="t" r="r" b="b"/>
              <a:pathLst>
                <a:path w="470132" h="447908">
                  <a:moveTo>
                    <a:pt x="0" y="0"/>
                  </a:moveTo>
                  <a:lnTo>
                    <a:pt x="470132" y="0"/>
                  </a:lnTo>
                  <a:lnTo>
                    <a:pt x="470132" y="447908"/>
                  </a:lnTo>
                  <a:lnTo>
                    <a:pt x="0" y="44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878243" y="1920943"/>
            <a:ext cx="3013815" cy="2569963"/>
          </a:xfrm>
          <a:custGeom>
            <a:avLst/>
            <a:gdLst/>
            <a:ahLst/>
            <a:cxnLst/>
            <a:rect l="l" t="t" r="r" b="b"/>
            <a:pathLst>
              <a:path w="3013815" h="2569963">
                <a:moveTo>
                  <a:pt x="0" y="0"/>
                </a:moveTo>
                <a:lnTo>
                  <a:pt x="3013816" y="0"/>
                </a:lnTo>
                <a:lnTo>
                  <a:pt x="3013816" y="2569963"/>
                </a:lnTo>
                <a:lnTo>
                  <a:pt x="0" y="2569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478078" y="-147476"/>
            <a:ext cx="8413980" cy="2118976"/>
          </a:xfrm>
          <a:custGeom>
            <a:avLst/>
            <a:gdLst/>
            <a:ahLst/>
            <a:cxnLst/>
            <a:rect l="l" t="t" r="r" b="b"/>
            <a:pathLst>
              <a:path w="8413980" h="2118976">
                <a:moveTo>
                  <a:pt x="0" y="0"/>
                </a:moveTo>
                <a:lnTo>
                  <a:pt x="8413981" y="0"/>
                </a:lnTo>
                <a:lnTo>
                  <a:pt x="8413981" y="2118976"/>
                </a:lnTo>
                <a:lnTo>
                  <a:pt x="0" y="2118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478078" y="457064"/>
            <a:ext cx="7847557" cy="106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4665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7.5% Sodium Bicarbonate (NaHCO3.)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9792" y="29747"/>
            <a:ext cx="5246370" cy="524637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blipFill>
              <a:blip r:embed="rId15"/>
              <a:stretch>
                <a:fillRect l="223" t="-43" r="223" b="-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  <a:moveTo>
                    <a:pt x="5924550" y="3835400"/>
                  </a:moveTo>
                  <a:lnTo>
                    <a:pt x="5684520" y="3990340"/>
                  </a:lnTo>
                  <a:lnTo>
                    <a:pt x="5787390" y="4257040"/>
                  </a:lnTo>
                  <a:lnTo>
                    <a:pt x="5527040" y="4372610"/>
                  </a:lnTo>
                  <a:lnTo>
                    <a:pt x="5586730" y="4652010"/>
                  </a:lnTo>
                  <a:lnTo>
                    <a:pt x="5311140" y="4725670"/>
                  </a:lnTo>
                  <a:lnTo>
                    <a:pt x="5326380" y="5011420"/>
                  </a:lnTo>
                  <a:lnTo>
                    <a:pt x="5041900" y="5040630"/>
                  </a:lnTo>
                  <a:lnTo>
                    <a:pt x="5012691" y="5325110"/>
                  </a:lnTo>
                  <a:lnTo>
                    <a:pt x="4726941" y="5309870"/>
                  </a:lnTo>
                  <a:lnTo>
                    <a:pt x="4653281" y="5585460"/>
                  </a:lnTo>
                  <a:lnTo>
                    <a:pt x="4373881" y="5525770"/>
                  </a:lnTo>
                  <a:lnTo>
                    <a:pt x="4258311" y="5786120"/>
                  </a:lnTo>
                  <a:lnTo>
                    <a:pt x="3991611" y="5683250"/>
                  </a:lnTo>
                  <a:lnTo>
                    <a:pt x="3835401" y="5924550"/>
                  </a:lnTo>
                  <a:lnTo>
                    <a:pt x="3587751" y="5782309"/>
                  </a:lnTo>
                  <a:lnTo>
                    <a:pt x="3397251" y="5994400"/>
                  </a:lnTo>
                  <a:lnTo>
                    <a:pt x="3175001" y="5814059"/>
                  </a:lnTo>
                  <a:lnTo>
                    <a:pt x="2952751" y="5994400"/>
                  </a:lnTo>
                  <a:lnTo>
                    <a:pt x="2762251" y="5782309"/>
                  </a:lnTo>
                  <a:lnTo>
                    <a:pt x="2514601" y="5924550"/>
                  </a:lnTo>
                  <a:lnTo>
                    <a:pt x="2359661" y="5684520"/>
                  </a:lnTo>
                  <a:lnTo>
                    <a:pt x="2092961" y="5787390"/>
                  </a:lnTo>
                  <a:lnTo>
                    <a:pt x="1977391" y="5527040"/>
                  </a:lnTo>
                  <a:lnTo>
                    <a:pt x="1697991" y="5586730"/>
                  </a:lnTo>
                  <a:lnTo>
                    <a:pt x="1624331" y="5311140"/>
                  </a:lnTo>
                  <a:lnTo>
                    <a:pt x="1338581" y="5326380"/>
                  </a:lnTo>
                  <a:lnTo>
                    <a:pt x="1309371" y="5041900"/>
                  </a:lnTo>
                  <a:lnTo>
                    <a:pt x="1024891" y="5012690"/>
                  </a:lnTo>
                  <a:lnTo>
                    <a:pt x="1040131" y="4726940"/>
                  </a:lnTo>
                  <a:lnTo>
                    <a:pt x="764541" y="4653280"/>
                  </a:lnTo>
                  <a:lnTo>
                    <a:pt x="824231" y="4373880"/>
                  </a:lnTo>
                  <a:lnTo>
                    <a:pt x="563881" y="4258310"/>
                  </a:lnTo>
                  <a:lnTo>
                    <a:pt x="666751" y="3991610"/>
                  </a:lnTo>
                  <a:lnTo>
                    <a:pt x="425451" y="3835400"/>
                  </a:lnTo>
                  <a:lnTo>
                    <a:pt x="567691" y="3587750"/>
                  </a:lnTo>
                  <a:lnTo>
                    <a:pt x="355601" y="3397250"/>
                  </a:lnTo>
                  <a:lnTo>
                    <a:pt x="535940" y="3175000"/>
                  </a:lnTo>
                  <a:lnTo>
                    <a:pt x="355600" y="2952750"/>
                  </a:lnTo>
                  <a:lnTo>
                    <a:pt x="567690" y="2762250"/>
                  </a:lnTo>
                  <a:lnTo>
                    <a:pt x="425450" y="2514600"/>
                  </a:lnTo>
                  <a:lnTo>
                    <a:pt x="665480" y="2359660"/>
                  </a:lnTo>
                  <a:lnTo>
                    <a:pt x="562610" y="2092960"/>
                  </a:lnTo>
                  <a:lnTo>
                    <a:pt x="822960" y="1977390"/>
                  </a:lnTo>
                  <a:lnTo>
                    <a:pt x="763270" y="1697990"/>
                  </a:lnTo>
                  <a:lnTo>
                    <a:pt x="1038860" y="1624330"/>
                  </a:lnTo>
                  <a:lnTo>
                    <a:pt x="1023620" y="1338580"/>
                  </a:lnTo>
                  <a:lnTo>
                    <a:pt x="1308100" y="1309370"/>
                  </a:lnTo>
                  <a:lnTo>
                    <a:pt x="1337310" y="1024890"/>
                  </a:lnTo>
                  <a:lnTo>
                    <a:pt x="1623060" y="1040130"/>
                  </a:lnTo>
                  <a:lnTo>
                    <a:pt x="1696720" y="764540"/>
                  </a:lnTo>
                  <a:lnTo>
                    <a:pt x="1976120" y="824230"/>
                  </a:lnTo>
                  <a:lnTo>
                    <a:pt x="2091690" y="563880"/>
                  </a:lnTo>
                  <a:lnTo>
                    <a:pt x="2358390" y="666750"/>
                  </a:lnTo>
                  <a:lnTo>
                    <a:pt x="2514600" y="425450"/>
                  </a:lnTo>
                  <a:lnTo>
                    <a:pt x="2762250" y="567690"/>
                  </a:lnTo>
                  <a:lnTo>
                    <a:pt x="2952750" y="355600"/>
                  </a:lnTo>
                  <a:lnTo>
                    <a:pt x="3175000" y="535940"/>
                  </a:lnTo>
                  <a:lnTo>
                    <a:pt x="3397250" y="355600"/>
                  </a:lnTo>
                  <a:lnTo>
                    <a:pt x="3587750" y="567690"/>
                  </a:lnTo>
                  <a:lnTo>
                    <a:pt x="3835400" y="425450"/>
                  </a:lnTo>
                  <a:lnTo>
                    <a:pt x="3990340" y="665480"/>
                  </a:lnTo>
                  <a:lnTo>
                    <a:pt x="4257040" y="562610"/>
                  </a:lnTo>
                  <a:lnTo>
                    <a:pt x="4372610" y="822960"/>
                  </a:lnTo>
                  <a:lnTo>
                    <a:pt x="4652010" y="763270"/>
                  </a:lnTo>
                  <a:lnTo>
                    <a:pt x="4725670" y="1038860"/>
                  </a:lnTo>
                  <a:lnTo>
                    <a:pt x="5011420" y="1023620"/>
                  </a:lnTo>
                  <a:lnTo>
                    <a:pt x="5040630" y="1308100"/>
                  </a:lnTo>
                  <a:lnTo>
                    <a:pt x="5325110" y="1337310"/>
                  </a:lnTo>
                  <a:lnTo>
                    <a:pt x="5309870" y="1623060"/>
                  </a:lnTo>
                  <a:lnTo>
                    <a:pt x="5585460" y="1696720"/>
                  </a:lnTo>
                  <a:lnTo>
                    <a:pt x="5525770" y="1976120"/>
                  </a:lnTo>
                  <a:lnTo>
                    <a:pt x="5786120" y="2091690"/>
                  </a:lnTo>
                  <a:lnTo>
                    <a:pt x="5683250" y="2358390"/>
                  </a:lnTo>
                  <a:lnTo>
                    <a:pt x="5923280" y="2513330"/>
                  </a:lnTo>
                  <a:lnTo>
                    <a:pt x="5781039" y="2760980"/>
                  </a:lnTo>
                  <a:lnTo>
                    <a:pt x="5993130" y="2951480"/>
                  </a:lnTo>
                  <a:lnTo>
                    <a:pt x="5814059" y="3175000"/>
                  </a:lnTo>
                  <a:lnTo>
                    <a:pt x="5994400" y="3397250"/>
                  </a:lnTo>
                  <a:lnTo>
                    <a:pt x="5782309" y="3587750"/>
                  </a:lnTo>
                  <a:lnTo>
                    <a:pt x="5924550" y="3835400"/>
                  </a:lnTo>
                  <a:close/>
                </a:path>
              </a:pathLst>
            </a:custGeom>
            <a:solidFill>
              <a:srgbClr val="ADE7ED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017083" y="2192552"/>
            <a:ext cx="6648682" cy="664868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561505" y="3205925"/>
            <a:ext cx="6648682" cy="664868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516315" y="2245692"/>
            <a:ext cx="11303680" cy="80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2359" spc="-80">
                <a:solidFill>
                  <a:srgbClr val="FF3131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l">
              <a:lnSpc>
                <a:spcPts val="2005"/>
              </a:lnSpc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Sodium Bicarbonate เป็น สารด่าง ที่ช่วยปรับสมดุลกรด-ด่างในร่างกายกลไกนี้ช่วยลดระดับ โพแทสเซียมในเลือด</a:t>
            </a: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r>
              <a:rPr lang="en-US" sz="2359" spc="-80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ข้อบ่งใช้ </a:t>
            </a:r>
          </a:p>
          <a:p>
            <a:pPr algn="l">
              <a:lnSpc>
                <a:spcPts val="3303"/>
              </a:lnSpc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1.ภาวะเลือดเป็นกรด เช่น ภาวะกรดจากไตวายเรื้อรัง ภาวะกรดจากภาวะช็อกภาวะกรดจากเบาหวาน</a:t>
            </a:r>
          </a:p>
          <a:p>
            <a:pPr algn="l">
              <a:lnSpc>
                <a:spcPts val="3303"/>
              </a:lnSpc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2.ภาวะโพแทสเซียมในเลือดสูง ใช้ร่วมกับการรักษาอื่นเพื่อลดระดับ</a:t>
            </a:r>
          </a:p>
          <a:p>
            <a:pPr algn="l">
              <a:lnSpc>
                <a:spcPts val="3303"/>
              </a:lnSpc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3.พิษจากยา หรือสารพิษบางชนิด เช่น ยาที่ทำให้เกิดภาวะกรด</a:t>
            </a:r>
          </a:p>
          <a:p>
            <a:pPr algn="l">
              <a:lnSpc>
                <a:spcPts val="3303"/>
              </a:lnSpc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4.ภาวะเลือดเป็นกรดจากการใช้สารทดแทนของเหลวมากเกินไป</a:t>
            </a: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r>
              <a:rPr lang="en-US" sz="2359" spc="-80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marL="509476" lvl="1" indent="-254738" algn="l">
              <a:lnSpc>
                <a:spcPts val="2784"/>
              </a:lnSpc>
              <a:buAutoNum type="arabicPeriod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ภาวะด่างในเลือดมากเกินไป อาจทำให้เกิดอาการอ่อนเพลียสับสน หรือกล้ามเนื้อกระตุก</a:t>
            </a:r>
          </a:p>
          <a:p>
            <a:pPr marL="509476" lvl="1" indent="-254738" algn="l">
              <a:lnSpc>
                <a:spcPts val="2784"/>
              </a:lnSpc>
              <a:buAutoNum type="arabicPeriod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ภาวะโพแทสเซียมต่ำ อาจนำไปสู่หัวใจเต้นผิดจังหวะหรือกล้ามเนื้ออ่อน</a:t>
            </a:r>
          </a:p>
          <a:p>
            <a:pPr marL="509476" lvl="1" indent="-254738" algn="l">
              <a:lnSpc>
                <a:spcPts val="2784"/>
              </a:lnSpc>
              <a:buAutoNum type="arabicPeriod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ภาวะโซเดียมสูง อาจทำให้เกิดอาการบวมน้ำหรือความดันโลหิตสูง</a:t>
            </a:r>
          </a:p>
          <a:p>
            <a:pPr marL="509476" lvl="1" indent="-254738" algn="l">
              <a:lnSpc>
                <a:spcPts val="2784"/>
              </a:lnSpc>
              <a:buAutoNum type="arabicPeriod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ภาวะน้ำเกิน เสี่ยงต่อภาวะบวมน้ำในปอดหรือภาวะหัวใจล้มเหลว</a:t>
            </a:r>
          </a:p>
          <a:p>
            <a:pPr marL="509476" lvl="1" indent="-254738" algn="l">
              <a:lnSpc>
                <a:spcPts val="2784"/>
              </a:lnSpc>
              <a:buAutoNum type="arabicPeriod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ภาวะหายใจช้าลง เกิดจากร่างกายพยายามรักษาสมดุลกรด-ด่าง</a:t>
            </a: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r>
              <a:rPr lang="en-US" sz="2359" spc="-8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marL="509476" lvl="1" indent="-254738" algn="l">
              <a:lnSpc>
                <a:spcPts val="2005"/>
              </a:lnSpc>
              <a:buFont typeface="Arial"/>
              <a:buChar char="•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EKG arrhythmia</a:t>
            </a:r>
          </a:p>
          <a:p>
            <a:pPr marL="509476" lvl="1" indent="-254738" algn="l">
              <a:lnSpc>
                <a:spcPts val="2005"/>
              </a:lnSpc>
              <a:buFont typeface="Arial"/>
              <a:buChar char="•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BP &lt; 90/60 mmHg</a:t>
            </a:r>
          </a:p>
          <a:p>
            <a:pPr marL="509476" lvl="1" indent="-254738" algn="l">
              <a:lnSpc>
                <a:spcPts val="2005"/>
              </a:lnSpc>
              <a:buFont typeface="Arial"/>
              <a:buChar char="•"/>
            </a:pPr>
            <a:r>
              <a:rPr lang="en-US" sz="2359" spc="-8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Serum magnesium &gt; 2.5 mg/dL</a:t>
            </a: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ctr">
              <a:lnSpc>
                <a:spcPts val="2005"/>
              </a:lnSpc>
            </a:pPr>
            <a:endParaRPr lang="en-US" sz="2359" spc="-8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4234" y="1887911"/>
            <a:ext cx="16899532" cy="8472734"/>
            <a:chOff x="0" y="0"/>
            <a:chExt cx="22532709" cy="11296979"/>
          </a:xfrm>
        </p:grpSpPr>
        <p:sp>
          <p:nvSpPr>
            <p:cNvPr id="4" name="Freeform 4"/>
            <p:cNvSpPr/>
            <p:nvPr/>
          </p:nvSpPr>
          <p:spPr>
            <a:xfrm>
              <a:off x="0" y="3439413"/>
              <a:ext cx="22532709" cy="7857566"/>
            </a:xfrm>
            <a:custGeom>
              <a:avLst/>
              <a:gdLst/>
              <a:ahLst/>
              <a:cxnLst/>
              <a:rect l="l" t="t" r="r" b="b"/>
              <a:pathLst>
                <a:path w="22532709" h="7857566">
                  <a:moveTo>
                    <a:pt x="0" y="0"/>
                  </a:moveTo>
                  <a:lnTo>
                    <a:pt x="22532709" y="0"/>
                  </a:lnTo>
                  <a:lnTo>
                    <a:pt x="22532709" y="7857566"/>
                  </a:lnTo>
                  <a:lnTo>
                    <a:pt x="0" y="785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2532709" cy="7857566"/>
            </a:xfrm>
            <a:custGeom>
              <a:avLst/>
              <a:gdLst/>
              <a:ahLst/>
              <a:cxnLst/>
              <a:rect l="l" t="t" r="r" b="b"/>
              <a:pathLst>
                <a:path w="22532709" h="7857566">
                  <a:moveTo>
                    <a:pt x="0" y="0"/>
                  </a:moveTo>
                  <a:lnTo>
                    <a:pt x="22532709" y="0"/>
                  </a:lnTo>
                  <a:lnTo>
                    <a:pt x="22532709" y="7857566"/>
                  </a:lnTo>
                  <a:lnTo>
                    <a:pt x="0" y="785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035894" y="860708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0"/>
                </a:lnTo>
                <a:lnTo>
                  <a:pt x="0" y="2112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5533396" y="6510073"/>
            <a:ext cx="2435804" cy="3353947"/>
          </a:xfrm>
          <a:custGeom>
            <a:avLst/>
            <a:gdLst/>
            <a:ahLst/>
            <a:cxnLst/>
            <a:rect l="l" t="t" r="r" b="b"/>
            <a:pathLst>
              <a:path w="2435804" h="3353947">
                <a:moveTo>
                  <a:pt x="2435804" y="0"/>
                </a:moveTo>
                <a:lnTo>
                  <a:pt x="0" y="0"/>
                </a:lnTo>
                <a:lnTo>
                  <a:pt x="0" y="3353947"/>
                </a:lnTo>
                <a:lnTo>
                  <a:pt x="2435804" y="3353947"/>
                </a:lnTo>
                <a:lnTo>
                  <a:pt x="24358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537182" flipH="1">
            <a:off x="16349618" y="1917846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806479" y="1028700"/>
            <a:ext cx="2084268" cy="1856893"/>
          </a:xfrm>
          <a:custGeom>
            <a:avLst/>
            <a:gdLst/>
            <a:ahLst/>
            <a:cxnLst/>
            <a:rect l="l" t="t" r="r" b="b"/>
            <a:pathLst>
              <a:path w="2084268" h="1856893">
                <a:moveTo>
                  <a:pt x="0" y="0"/>
                </a:moveTo>
                <a:lnTo>
                  <a:pt x="2084268" y="0"/>
                </a:lnTo>
                <a:lnTo>
                  <a:pt x="2084268" y="1856893"/>
                </a:lnTo>
                <a:lnTo>
                  <a:pt x="0" y="185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30296" y="8007127"/>
            <a:ext cx="2084268" cy="1856893"/>
          </a:xfrm>
          <a:custGeom>
            <a:avLst/>
            <a:gdLst/>
            <a:ahLst/>
            <a:cxnLst/>
            <a:rect l="l" t="t" r="r" b="b"/>
            <a:pathLst>
              <a:path w="2084268" h="1856893">
                <a:moveTo>
                  <a:pt x="0" y="0"/>
                </a:moveTo>
                <a:lnTo>
                  <a:pt x="2084268" y="0"/>
                </a:lnTo>
                <a:lnTo>
                  <a:pt x="2084268" y="1856893"/>
                </a:lnTo>
                <a:lnTo>
                  <a:pt x="0" y="185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530296" y="1165362"/>
            <a:ext cx="3062381" cy="2816699"/>
          </a:xfrm>
          <a:custGeom>
            <a:avLst/>
            <a:gdLst/>
            <a:ahLst/>
            <a:cxnLst/>
            <a:rect l="l" t="t" r="r" b="b"/>
            <a:pathLst>
              <a:path w="3062381" h="2816699">
                <a:moveTo>
                  <a:pt x="3062381" y="0"/>
                </a:moveTo>
                <a:lnTo>
                  <a:pt x="0" y="0"/>
                </a:lnTo>
                <a:lnTo>
                  <a:pt x="0" y="2816699"/>
                </a:lnTo>
                <a:lnTo>
                  <a:pt x="3062381" y="2816699"/>
                </a:lnTo>
                <a:lnTo>
                  <a:pt x="306238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52210" flipH="1">
            <a:off x="180021" y="-306765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45106" y="3532004"/>
            <a:ext cx="11597788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คณะกรรมการเภสัชกรรมและการบำบัด โรงพยาบาลศิริราช. (2564), คู่มือการใช้ยาที่มีความเสี่ยงสูง (High Alert Drug) (ฉบับปรับปรุง). โรงพยาบาลศิริราช.</a:t>
            </a:r>
          </a:p>
          <a:p>
            <a:pPr algn="just">
              <a:lnSpc>
                <a:spcPts val="3300"/>
              </a:lnSpc>
            </a:pPr>
            <a:endParaRPr lang="en-US" sz="300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คณะกรรมการบริหารโรงพยาบาลเพชรบูรณ์. (2566), การใช้ยาที่มีความเสี่ยงสูง (High Alert Drug) (ฉบับปรับปรุง). โรงพยาบาลเพชรบูรณ์. </a:t>
            </a:r>
          </a:p>
          <a:p>
            <a:pPr algn="just">
              <a:lnSpc>
                <a:spcPts val="3300"/>
              </a:lnSpc>
            </a:pPr>
            <a:endParaRPr lang="en-US" sz="300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คณะกรรมการเภสัชกรรมและการบำบัด โรงพยาบาลสมเด็จพระยุพราชนครไทย.(2566), การจัดการยาที่ต้องระมัดระวังสูง (High-alert Medication Management) (ฉบับปรับปรุง). โรงพยาบาลสมเด็จยุพราชนครไทย</a:t>
            </a:r>
          </a:p>
          <a:p>
            <a:pPr algn="just">
              <a:lnSpc>
                <a:spcPts val="3300"/>
              </a:lnSpc>
            </a:pPr>
            <a:endParaRPr lang="en-US" sz="300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35500" y="1487861"/>
            <a:ext cx="8017000" cy="85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72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อ้างอิง</a:t>
            </a:r>
          </a:p>
        </p:txBody>
      </p:sp>
    </p:spTree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009">
            <a:off x="-342871" y="5582129"/>
            <a:ext cx="6029891" cy="3078025"/>
          </a:xfrm>
          <a:custGeom>
            <a:avLst/>
            <a:gdLst/>
            <a:ahLst/>
            <a:cxnLst/>
            <a:rect l="l" t="t" r="r" b="b"/>
            <a:pathLst>
              <a:path w="6029891" h="3078025">
                <a:moveTo>
                  <a:pt x="0" y="0"/>
                </a:moveTo>
                <a:lnTo>
                  <a:pt x="6029892" y="0"/>
                </a:lnTo>
                <a:lnTo>
                  <a:pt x="6029892" y="3078025"/>
                </a:lnTo>
                <a:lnTo>
                  <a:pt x="0" y="307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2" t="-2222" b="-36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0009">
            <a:off x="13043455" y="5451117"/>
            <a:ext cx="5323932" cy="2781754"/>
          </a:xfrm>
          <a:custGeom>
            <a:avLst/>
            <a:gdLst/>
            <a:ahLst/>
            <a:cxnLst/>
            <a:rect l="l" t="t" r="r" b="b"/>
            <a:pathLst>
              <a:path w="5323932" h="2781754">
                <a:moveTo>
                  <a:pt x="0" y="0"/>
                </a:moveTo>
                <a:lnTo>
                  <a:pt x="5323932" y="0"/>
                </a:lnTo>
                <a:lnTo>
                  <a:pt x="5323932" y="2781754"/>
                </a:lnTo>
                <a:lnTo>
                  <a:pt x="0" y="278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373585" y="7794444"/>
            <a:ext cx="19179997" cy="3086100"/>
            <a:chOff x="0" y="0"/>
            <a:chExt cx="5051522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1522" cy="812800"/>
            </a:xfrm>
            <a:custGeom>
              <a:avLst/>
              <a:gdLst/>
              <a:ahLst/>
              <a:cxnLst/>
              <a:rect l="l" t="t" r="r" b="b"/>
              <a:pathLst>
                <a:path w="5051522" h="812800">
                  <a:moveTo>
                    <a:pt x="0" y="0"/>
                  </a:moveTo>
                  <a:lnTo>
                    <a:pt x="5051522" y="0"/>
                  </a:lnTo>
                  <a:lnTo>
                    <a:pt x="505152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EC2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5051522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83876" y="7048845"/>
            <a:ext cx="19441271" cy="2545340"/>
            <a:chOff x="0" y="0"/>
            <a:chExt cx="6950689" cy="9100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50690" cy="910016"/>
            </a:xfrm>
            <a:custGeom>
              <a:avLst/>
              <a:gdLst/>
              <a:ahLst/>
              <a:cxnLst/>
              <a:rect l="l" t="t" r="r" b="b"/>
              <a:pathLst>
                <a:path w="6950690" h="910016">
                  <a:moveTo>
                    <a:pt x="3475345" y="0"/>
                  </a:moveTo>
                  <a:cubicBezTo>
                    <a:pt x="1555965" y="0"/>
                    <a:pt x="0" y="203714"/>
                    <a:pt x="0" y="455008"/>
                  </a:cubicBezTo>
                  <a:cubicBezTo>
                    <a:pt x="0" y="706302"/>
                    <a:pt x="1555965" y="910016"/>
                    <a:pt x="3475345" y="910016"/>
                  </a:cubicBezTo>
                  <a:cubicBezTo>
                    <a:pt x="5394725" y="910016"/>
                    <a:pt x="6950690" y="706302"/>
                    <a:pt x="6950690" y="455008"/>
                  </a:cubicBezTo>
                  <a:cubicBezTo>
                    <a:pt x="6950690" y="203714"/>
                    <a:pt x="5394725" y="0"/>
                    <a:pt x="3475345" y="0"/>
                  </a:cubicBezTo>
                  <a:close/>
                </a:path>
              </a:pathLst>
            </a:custGeom>
            <a:solidFill>
              <a:srgbClr val="8EC2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51627" y="75789"/>
              <a:ext cx="5647435" cy="748913"/>
            </a:xfrm>
            <a:prstGeom prst="rect">
              <a:avLst/>
            </a:prstGeom>
          </p:spPr>
          <p:txBody>
            <a:bodyPr lIns="4293" tIns="4293" rIns="4293" bIns="4293" rtlCol="0" anchor="ctr"/>
            <a:lstStyle/>
            <a:p>
              <a:pPr algn="ctr">
                <a:lnSpc>
                  <a:spcPts val="2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158122" y="8107588"/>
            <a:ext cx="20559506" cy="4583651"/>
            <a:chOff x="0" y="0"/>
            <a:chExt cx="7350484" cy="16387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0484" cy="1638758"/>
            </a:xfrm>
            <a:custGeom>
              <a:avLst/>
              <a:gdLst/>
              <a:ahLst/>
              <a:cxnLst/>
              <a:rect l="l" t="t" r="r" b="b"/>
              <a:pathLst>
                <a:path w="7350484" h="1638758">
                  <a:moveTo>
                    <a:pt x="3675242" y="0"/>
                  </a:moveTo>
                  <a:cubicBezTo>
                    <a:pt x="1645462" y="0"/>
                    <a:pt x="0" y="366848"/>
                    <a:pt x="0" y="819379"/>
                  </a:cubicBezTo>
                  <a:cubicBezTo>
                    <a:pt x="0" y="1271909"/>
                    <a:pt x="1645462" y="1638758"/>
                    <a:pt x="3675242" y="1638758"/>
                  </a:cubicBezTo>
                  <a:cubicBezTo>
                    <a:pt x="5705022" y="1638758"/>
                    <a:pt x="7350484" y="1271909"/>
                    <a:pt x="7350484" y="819379"/>
                  </a:cubicBezTo>
                  <a:cubicBezTo>
                    <a:pt x="7350484" y="366848"/>
                    <a:pt x="5705022" y="0"/>
                    <a:pt x="3675242" y="0"/>
                  </a:cubicBezTo>
                  <a:close/>
                </a:path>
              </a:pathLst>
            </a:custGeom>
            <a:solidFill>
              <a:srgbClr val="4E7B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89108" y="144109"/>
              <a:ext cx="5972268" cy="1341016"/>
            </a:xfrm>
            <a:prstGeom prst="rect">
              <a:avLst/>
            </a:prstGeom>
          </p:spPr>
          <p:txBody>
            <a:bodyPr lIns="4293" tIns="4293" rIns="4293" bIns="4293" rtlCol="0" anchor="ctr"/>
            <a:lstStyle/>
            <a:p>
              <a:pPr algn="ctr">
                <a:lnSpc>
                  <a:spcPts val="22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70009">
            <a:off x="682146" y="906751"/>
            <a:ext cx="3112224" cy="1626137"/>
          </a:xfrm>
          <a:custGeom>
            <a:avLst/>
            <a:gdLst/>
            <a:ahLst/>
            <a:cxnLst/>
            <a:rect l="l" t="t" r="r" b="b"/>
            <a:pathLst>
              <a:path w="3112224" h="1626137">
                <a:moveTo>
                  <a:pt x="0" y="0"/>
                </a:moveTo>
                <a:lnTo>
                  <a:pt x="3112224" y="0"/>
                </a:lnTo>
                <a:lnTo>
                  <a:pt x="3112224" y="1626137"/>
                </a:lnTo>
                <a:lnTo>
                  <a:pt x="0" y="162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70009">
            <a:off x="12744406" y="2341464"/>
            <a:ext cx="5124624" cy="2677616"/>
          </a:xfrm>
          <a:custGeom>
            <a:avLst/>
            <a:gdLst/>
            <a:ahLst/>
            <a:cxnLst/>
            <a:rect l="l" t="t" r="r" b="b"/>
            <a:pathLst>
              <a:path w="5124624" h="2677616">
                <a:moveTo>
                  <a:pt x="0" y="0"/>
                </a:moveTo>
                <a:lnTo>
                  <a:pt x="5124623" y="0"/>
                </a:lnTo>
                <a:lnTo>
                  <a:pt x="5124623" y="2677616"/>
                </a:lnTo>
                <a:lnTo>
                  <a:pt x="0" y="267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251069" y="593001"/>
            <a:ext cx="11332072" cy="8725695"/>
          </a:xfrm>
          <a:custGeom>
            <a:avLst/>
            <a:gdLst/>
            <a:ahLst/>
            <a:cxnLst/>
            <a:rect l="l" t="t" r="r" b="b"/>
            <a:pathLst>
              <a:path w="11332072" h="8725695">
                <a:moveTo>
                  <a:pt x="0" y="0"/>
                </a:moveTo>
                <a:lnTo>
                  <a:pt x="11332072" y="0"/>
                </a:lnTo>
                <a:lnTo>
                  <a:pt x="11332072" y="8725695"/>
                </a:lnTo>
                <a:lnTo>
                  <a:pt x="0" y="8725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926628" y="6193126"/>
            <a:ext cx="2955821" cy="2811725"/>
          </a:xfrm>
          <a:custGeom>
            <a:avLst/>
            <a:gdLst/>
            <a:ahLst/>
            <a:cxnLst/>
            <a:rect l="l" t="t" r="r" b="b"/>
            <a:pathLst>
              <a:path w="2955821" h="2811725">
                <a:moveTo>
                  <a:pt x="0" y="0"/>
                </a:moveTo>
                <a:lnTo>
                  <a:pt x="2955821" y="0"/>
                </a:lnTo>
                <a:lnTo>
                  <a:pt x="2955821" y="2811725"/>
                </a:lnTo>
                <a:lnTo>
                  <a:pt x="0" y="2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62035">
            <a:off x="883998" y="6489220"/>
            <a:ext cx="2350668" cy="1273635"/>
          </a:xfrm>
          <a:custGeom>
            <a:avLst/>
            <a:gdLst/>
            <a:ahLst/>
            <a:cxnLst/>
            <a:rect l="l" t="t" r="r" b="b"/>
            <a:pathLst>
              <a:path w="2350668" h="1273635">
                <a:moveTo>
                  <a:pt x="0" y="0"/>
                </a:moveTo>
                <a:lnTo>
                  <a:pt x="2350669" y="0"/>
                </a:lnTo>
                <a:lnTo>
                  <a:pt x="2350669" y="1273635"/>
                </a:lnTo>
                <a:lnTo>
                  <a:pt x="0" y="127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351273" y="7726445"/>
            <a:ext cx="1864666" cy="1913370"/>
          </a:xfrm>
          <a:custGeom>
            <a:avLst/>
            <a:gdLst/>
            <a:ahLst/>
            <a:cxnLst/>
            <a:rect l="l" t="t" r="r" b="b"/>
            <a:pathLst>
              <a:path w="1864666" h="1913370">
                <a:moveTo>
                  <a:pt x="0" y="0"/>
                </a:moveTo>
                <a:lnTo>
                  <a:pt x="1864666" y="0"/>
                </a:lnTo>
                <a:lnTo>
                  <a:pt x="1864666" y="1913369"/>
                </a:lnTo>
                <a:lnTo>
                  <a:pt x="0" y="1913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597808">
            <a:off x="7905479" y="695151"/>
            <a:ext cx="2023253" cy="2049336"/>
          </a:xfrm>
          <a:custGeom>
            <a:avLst/>
            <a:gdLst/>
            <a:ahLst/>
            <a:cxnLst/>
            <a:rect l="l" t="t" r="r" b="b"/>
            <a:pathLst>
              <a:path w="2023253" h="2049336">
                <a:moveTo>
                  <a:pt x="0" y="0"/>
                </a:moveTo>
                <a:lnTo>
                  <a:pt x="2023253" y="0"/>
                </a:lnTo>
                <a:lnTo>
                  <a:pt x="2023253" y="2049336"/>
                </a:lnTo>
                <a:lnTo>
                  <a:pt x="0" y="2049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902992" y="701089"/>
            <a:ext cx="1624759" cy="2150811"/>
          </a:xfrm>
          <a:custGeom>
            <a:avLst/>
            <a:gdLst/>
            <a:ahLst/>
            <a:cxnLst/>
            <a:rect l="l" t="t" r="r" b="b"/>
            <a:pathLst>
              <a:path w="1624759" h="2150811">
                <a:moveTo>
                  <a:pt x="0" y="0"/>
                </a:moveTo>
                <a:lnTo>
                  <a:pt x="1624758" y="0"/>
                </a:lnTo>
                <a:lnTo>
                  <a:pt x="1624758" y="2150811"/>
                </a:lnTo>
                <a:lnTo>
                  <a:pt x="0" y="2150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79788">
            <a:off x="5759075" y="1225409"/>
            <a:ext cx="1192049" cy="1316520"/>
          </a:xfrm>
          <a:custGeom>
            <a:avLst/>
            <a:gdLst/>
            <a:ahLst/>
            <a:cxnLst/>
            <a:rect l="l" t="t" r="r" b="b"/>
            <a:pathLst>
              <a:path w="1192049" h="1316520">
                <a:moveTo>
                  <a:pt x="0" y="0"/>
                </a:moveTo>
                <a:lnTo>
                  <a:pt x="1192049" y="0"/>
                </a:lnTo>
                <a:lnTo>
                  <a:pt x="1192049" y="1316520"/>
                </a:lnTo>
                <a:lnTo>
                  <a:pt x="0" y="1316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706175" y="8587480"/>
            <a:ext cx="1021565" cy="1006706"/>
          </a:xfrm>
          <a:custGeom>
            <a:avLst/>
            <a:gdLst/>
            <a:ahLst/>
            <a:cxnLst/>
            <a:rect l="l" t="t" r="r" b="b"/>
            <a:pathLst>
              <a:path w="1021565" h="1006706">
                <a:moveTo>
                  <a:pt x="0" y="0"/>
                </a:moveTo>
                <a:lnTo>
                  <a:pt x="1021565" y="0"/>
                </a:lnTo>
                <a:lnTo>
                  <a:pt x="1021565" y="1006706"/>
                </a:lnTo>
                <a:lnTo>
                  <a:pt x="0" y="10067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525772" y="8870404"/>
            <a:ext cx="628643" cy="785803"/>
          </a:xfrm>
          <a:custGeom>
            <a:avLst/>
            <a:gdLst/>
            <a:ahLst/>
            <a:cxnLst/>
            <a:rect l="l" t="t" r="r" b="b"/>
            <a:pathLst>
              <a:path w="628643" h="785803">
                <a:moveTo>
                  <a:pt x="0" y="0"/>
                </a:moveTo>
                <a:lnTo>
                  <a:pt x="628643" y="0"/>
                </a:lnTo>
                <a:lnTo>
                  <a:pt x="628643" y="785803"/>
                </a:lnTo>
                <a:lnTo>
                  <a:pt x="0" y="7858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406372" y="7338234"/>
            <a:ext cx="1359445" cy="1551234"/>
          </a:xfrm>
          <a:custGeom>
            <a:avLst/>
            <a:gdLst/>
            <a:ahLst/>
            <a:cxnLst/>
            <a:rect l="l" t="t" r="r" b="b"/>
            <a:pathLst>
              <a:path w="1359445" h="1551234">
                <a:moveTo>
                  <a:pt x="0" y="0"/>
                </a:moveTo>
                <a:lnTo>
                  <a:pt x="1359444" y="0"/>
                </a:lnTo>
                <a:lnTo>
                  <a:pt x="1359444" y="1551233"/>
                </a:lnTo>
                <a:lnTo>
                  <a:pt x="0" y="15512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264961">
            <a:off x="1678190" y="8383282"/>
            <a:ext cx="811279" cy="974243"/>
          </a:xfrm>
          <a:custGeom>
            <a:avLst/>
            <a:gdLst/>
            <a:ahLst/>
            <a:cxnLst/>
            <a:rect l="l" t="t" r="r" b="b"/>
            <a:pathLst>
              <a:path w="811279" h="974243">
                <a:moveTo>
                  <a:pt x="0" y="0"/>
                </a:moveTo>
                <a:lnTo>
                  <a:pt x="811279" y="0"/>
                </a:lnTo>
                <a:lnTo>
                  <a:pt x="811279" y="974243"/>
                </a:lnTo>
                <a:lnTo>
                  <a:pt x="0" y="9742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569350" y="2693871"/>
            <a:ext cx="3912843" cy="2567803"/>
            <a:chOff x="0" y="0"/>
            <a:chExt cx="812800" cy="533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989" cy="537638"/>
            </a:xfrm>
            <a:custGeom>
              <a:avLst/>
              <a:gdLst/>
              <a:ahLst/>
              <a:cxnLst/>
              <a:rect l="l" t="t" r="r" b="b"/>
              <a:pathLst>
                <a:path w="827989" h="537638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blipFill>
              <a:blip r:embed="rId22"/>
              <a:stretch>
                <a:fillRect t="-857" b="-857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018211" y="701089"/>
            <a:ext cx="4069873" cy="2670854"/>
            <a:chOff x="0" y="0"/>
            <a:chExt cx="812800" cy="533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27989" cy="537638"/>
            </a:xfrm>
            <a:custGeom>
              <a:avLst/>
              <a:gdLst/>
              <a:ahLst/>
              <a:cxnLst/>
              <a:rect l="l" t="t" r="r" b="b"/>
              <a:pathLst>
                <a:path w="827989" h="537638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blipFill>
              <a:blip r:embed="rId23"/>
              <a:stretch>
                <a:fillRect t="-761" b="-761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5053147" y="8293996"/>
            <a:ext cx="1304547" cy="1190943"/>
          </a:xfrm>
          <a:custGeom>
            <a:avLst/>
            <a:gdLst/>
            <a:ahLst/>
            <a:cxnLst/>
            <a:rect l="l" t="t" r="r" b="b"/>
            <a:pathLst>
              <a:path w="1304547" h="1190943">
                <a:moveTo>
                  <a:pt x="0" y="0"/>
                </a:moveTo>
                <a:lnTo>
                  <a:pt x="1304547" y="0"/>
                </a:lnTo>
                <a:lnTo>
                  <a:pt x="1304547" y="1190943"/>
                </a:lnTo>
                <a:lnTo>
                  <a:pt x="0" y="119094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5943524" y="5934546"/>
            <a:ext cx="5811654" cy="3550392"/>
          </a:xfrm>
          <a:custGeom>
            <a:avLst/>
            <a:gdLst/>
            <a:ahLst/>
            <a:cxnLst/>
            <a:rect l="l" t="t" r="r" b="b"/>
            <a:pathLst>
              <a:path w="5811654" h="3550392">
                <a:moveTo>
                  <a:pt x="0" y="0"/>
                </a:moveTo>
                <a:lnTo>
                  <a:pt x="5811654" y="0"/>
                </a:lnTo>
                <a:lnTo>
                  <a:pt x="5811654" y="3550393"/>
                </a:lnTo>
                <a:lnTo>
                  <a:pt x="0" y="355039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7453716" y="4814299"/>
            <a:ext cx="3076790" cy="110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4"/>
              </a:lnSpc>
            </a:pPr>
            <a:r>
              <a:rPr lang="en-US" sz="8448" b="1">
                <a:solidFill>
                  <a:srgbClr val="75441B"/>
                </a:solidFill>
                <a:latin typeface="เอฟซี โฮม Bold"/>
                <a:ea typeface="เอฟซี โฮม Bold"/>
                <a:cs typeface="เอฟซี โฮม Bold"/>
                <a:sym typeface="เอฟซี โฮม Bold"/>
              </a:rPr>
              <a:t>ไปกันต่อ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78533" y="2018889"/>
            <a:ext cx="7677146" cy="286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7"/>
              </a:lnSpc>
            </a:pPr>
            <a:r>
              <a:rPr lang="en-US" sz="15791" b="1">
                <a:solidFill>
                  <a:srgbClr val="FF5757"/>
                </a:solidFill>
                <a:latin typeface="เอฟซี โฮม Bold"/>
                <a:ea typeface="เอฟซี โฮม Bold"/>
                <a:cs typeface="เอฟซี โฮม Bold"/>
                <a:sym typeface="เอฟซี โฮม Bold"/>
              </a:rPr>
              <a:t>ขอบคุณค่ะ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216428">
            <a:off x="16984437" y="8333037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29389">
            <a:off x="430535" y="8333037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35474" y="256257"/>
            <a:ext cx="3333165" cy="3493273"/>
          </a:xfrm>
          <a:custGeom>
            <a:avLst/>
            <a:gdLst/>
            <a:ahLst/>
            <a:cxnLst/>
            <a:rect l="l" t="t" r="r" b="b"/>
            <a:pathLst>
              <a:path w="3333165" h="3493273">
                <a:moveTo>
                  <a:pt x="0" y="0"/>
                </a:moveTo>
                <a:lnTo>
                  <a:pt x="3333164" y="0"/>
                </a:lnTo>
                <a:lnTo>
                  <a:pt x="3333164" y="3493273"/>
                </a:lnTo>
                <a:lnTo>
                  <a:pt x="0" y="3493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5490310" y="256257"/>
            <a:ext cx="3333165" cy="3493273"/>
          </a:xfrm>
          <a:custGeom>
            <a:avLst/>
            <a:gdLst/>
            <a:ahLst/>
            <a:cxnLst/>
            <a:rect l="l" t="t" r="r" b="b"/>
            <a:pathLst>
              <a:path w="3333165" h="3493273">
                <a:moveTo>
                  <a:pt x="3333164" y="0"/>
                </a:moveTo>
                <a:lnTo>
                  <a:pt x="0" y="0"/>
                </a:lnTo>
                <a:lnTo>
                  <a:pt x="0" y="3493273"/>
                </a:lnTo>
                <a:lnTo>
                  <a:pt x="3333164" y="3493273"/>
                </a:lnTo>
                <a:lnTo>
                  <a:pt x="33331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35474" y="4679838"/>
            <a:ext cx="3568032" cy="3263128"/>
          </a:xfrm>
          <a:custGeom>
            <a:avLst/>
            <a:gdLst/>
            <a:ahLst/>
            <a:cxnLst/>
            <a:rect l="l" t="t" r="r" b="b"/>
            <a:pathLst>
              <a:path w="3568032" h="3263128">
                <a:moveTo>
                  <a:pt x="0" y="0"/>
                </a:moveTo>
                <a:lnTo>
                  <a:pt x="3568032" y="0"/>
                </a:lnTo>
                <a:lnTo>
                  <a:pt x="3568032" y="3263127"/>
                </a:lnTo>
                <a:lnTo>
                  <a:pt x="0" y="32631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981155" y="3486380"/>
            <a:ext cx="14038136" cy="2693820"/>
            <a:chOff x="0" y="0"/>
            <a:chExt cx="3697287" cy="709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97287" cy="709483"/>
            </a:xfrm>
            <a:custGeom>
              <a:avLst/>
              <a:gdLst/>
              <a:ahLst/>
              <a:cxnLst/>
              <a:rect l="l" t="t" r="r" b="b"/>
              <a:pathLst>
                <a:path w="3697287" h="709483">
                  <a:moveTo>
                    <a:pt x="55149" y="0"/>
                  </a:moveTo>
                  <a:lnTo>
                    <a:pt x="3642138" y="0"/>
                  </a:lnTo>
                  <a:cubicBezTo>
                    <a:pt x="3672596" y="0"/>
                    <a:pt x="3697287" y="24691"/>
                    <a:pt x="3697287" y="55149"/>
                  </a:cubicBezTo>
                  <a:lnTo>
                    <a:pt x="3697287" y="654334"/>
                  </a:lnTo>
                  <a:cubicBezTo>
                    <a:pt x="3697287" y="684792"/>
                    <a:pt x="3672596" y="709483"/>
                    <a:pt x="3642138" y="709483"/>
                  </a:cubicBezTo>
                  <a:lnTo>
                    <a:pt x="55149" y="709483"/>
                  </a:lnTo>
                  <a:cubicBezTo>
                    <a:pt x="24691" y="709483"/>
                    <a:pt x="0" y="684792"/>
                    <a:pt x="0" y="654334"/>
                  </a:cubicBezTo>
                  <a:lnTo>
                    <a:pt x="0" y="55149"/>
                  </a:lnTo>
                  <a:cubicBezTo>
                    <a:pt x="0" y="24691"/>
                    <a:pt x="24691" y="0"/>
                    <a:pt x="551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97287" cy="747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81155" y="6496980"/>
            <a:ext cx="14038136" cy="2693820"/>
            <a:chOff x="0" y="0"/>
            <a:chExt cx="3697287" cy="7094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97287" cy="709483"/>
            </a:xfrm>
            <a:custGeom>
              <a:avLst/>
              <a:gdLst/>
              <a:ahLst/>
              <a:cxnLst/>
              <a:rect l="l" t="t" r="r" b="b"/>
              <a:pathLst>
                <a:path w="3697287" h="709483">
                  <a:moveTo>
                    <a:pt x="55149" y="0"/>
                  </a:moveTo>
                  <a:lnTo>
                    <a:pt x="3642138" y="0"/>
                  </a:lnTo>
                  <a:cubicBezTo>
                    <a:pt x="3672596" y="0"/>
                    <a:pt x="3697287" y="24691"/>
                    <a:pt x="3697287" y="55149"/>
                  </a:cubicBezTo>
                  <a:lnTo>
                    <a:pt x="3697287" y="654334"/>
                  </a:lnTo>
                  <a:cubicBezTo>
                    <a:pt x="3697287" y="684792"/>
                    <a:pt x="3672596" y="709483"/>
                    <a:pt x="3642138" y="709483"/>
                  </a:cubicBezTo>
                  <a:lnTo>
                    <a:pt x="55149" y="709483"/>
                  </a:lnTo>
                  <a:cubicBezTo>
                    <a:pt x="24691" y="709483"/>
                    <a:pt x="0" y="684792"/>
                    <a:pt x="0" y="654334"/>
                  </a:cubicBezTo>
                  <a:lnTo>
                    <a:pt x="0" y="55149"/>
                  </a:lnTo>
                  <a:cubicBezTo>
                    <a:pt x="0" y="24691"/>
                    <a:pt x="24691" y="0"/>
                    <a:pt x="551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97287" cy="747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33199" y="7102764"/>
            <a:ext cx="1515312" cy="1482251"/>
            <a:chOff x="0" y="0"/>
            <a:chExt cx="2020416" cy="19763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416" cy="1976334"/>
            </a:xfrm>
            <a:custGeom>
              <a:avLst/>
              <a:gdLst/>
              <a:ahLst/>
              <a:cxnLst/>
              <a:rect l="l" t="t" r="r" b="b"/>
              <a:pathLst>
                <a:path w="2020416" h="1976334">
                  <a:moveTo>
                    <a:pt x="0" y="0"/>
                  </a:moveTo>
                  <a:lnTo>
                    <a:pt x="2020416" y="0"/>
                  </a:lnTo>
                  <a:lnTo>
                    <a:pt x="2020416" y="1976334"/>
                  </a:lnTo>
                  <a:lnTo>
                    <a:pt x="0" y="1976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66932" y="568904"/>
              <a:ext cx="486553" cy="838527"/>
            </a:xfrm>
            <a:custGeom>
              <a:avLst/>
              <a:gdLst/>
              <a:ahLst/>
              <a:cxnLst/>
              <a:rect l="l" t="t" r="r" b="b"/>
              <a:pathLst>
                <a:path w="486553" h="838527">
                  <a:moveTo>
                    <a:pt x="0" y="0"/>
                  </a:moveTo>
                  <a:lnTo>
                    <a:pt x="486552" y="0"/>
                  </a:lnTo>
                  <a:lnTo>
                    <a:pt x="486552" y="838527"/>
                  </a:lnTo>
                  <a:lnTo>
                    <a:pt x="0" y="83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3199" y="3932026"/>
            <a:ext cx="1528982" cy="1495622"/>
            <a:chOff x="0" y="0"/>
            <a:chExt cx="2038643" cy="19941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8643" cy="1994163"/>
            </a:xfrm>
            <a:custGeom>
              <a:avLst/>
              <a:gdLst/>
              <a:ahLst/>
              <a:cxnLst/>
              <a:rect l="l" t="t" r="r" b="b"/>
              <a:pathLst>
                <a:path w="2038643" h="1994163">
                  <a:moveTo>
                    <a:pt x="0" y="0"/>
                  </a:moveTo>
                  <a:lnTo>
                    <a:pt x="2038643" y="0"/>
                  </a:lnTo>
                  <a:lnTo>
                    <a:pt x="2038643" y="1994163"/>
                  </a:lnTo>
                  <a:lnTo>
                    <a:pt x="0" y="1994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12994" y="590542"/>
              <a:ext cx="476888" cy="846091"/>
            </a:xfrm>
            <a:custGeom>
              <a:avLst/>
              <a:gdLst/>
              <a:ahLst/>
              <a:cxnLst/>
              <a:rect l="l" t="t" r="r" b="b"/>
              <a:pathLst>
                <a:path w="476888" h="846091">
                  <a:moveTo>
                    <a:pt x="0" y="0"/>
                  </a:moveTo>
                  <a:lnTo>
                    <a:pt x="476888" y="0"/>
                  </a:lnTo>
                  <a:lnTo>
                    <a:pt x="476888" y="846091"/>
                  </a:lnTo>
                  <a:lnTo>
                    <a:pt x="0" y="84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21746" y="326131"/>
            <a:ext cx="10165881" cy="2560175"/>
          </a:xfrm>
          <a:custGeom>
            <a:avLst/>
            <a:gdLst/>
            <a:ahLst/>
            <a:cxnLst/>
            <a:rect l="l" t="t" r="r" b="b"/>
            <a:pathLst>
              <a:path w="10165881" h="2560175">
                <a:moveTo>
                  <a:pt x="0" y="0"/>
                </a:moveTo>
                <a:lnTo>
                  <a:pt x="10165881" y="0"/>
                </a:lnTo>
                <a:lnTo>
                  <a:pt x="10165881" y="2560174"/>
                </a:lnTo>
                <a:lnTo>
                  <a:pt x="0" y="25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662081" y="6921185"/>
            <a:ext cx="14625919" cy="18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52"/>
              </a:lnSpc>
            </a:pPr>
            <a:r>
              <a:rPr lang="en-US" sz="2684" spc="-91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ยาที่มีความเสี่ยงสูงเป็นยาที่ต้องใช้อย่างระมัดระวังเนื่องจากมีดัชนีการรักษาแคบ</a:t>
            </a:r>
          </a:p>
          <a:p>
            <a:pPr algn="just">
              <a:lnSpc>
                <a:spcPts val="2952"/>
              </a:lnSpc>
            </a:pPr>
            <a:r>
              <a:rPr lang="en-US" sz="2684" spc="-91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(Narrowtherapeutic range) หรือมีฤทธิ์ที่เป็นอันตราย หากมีการเกิดอุบัติการความคลาดเคลื่อน</a:t>
            </a:r>
          </a:p>
          <a:p>
            <a:pPr algn="just">
              <a:lnSpc>
                <a:spcPts val="2952"/>
              </a:lnSpc>
            </a:pPr>
            <a:r>
              <a:rPr lang="en-US" sz="2684" spc="-91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จากยาที่เกิดขึ้นอาจก่อให้เกิดอันตรายที่รุนแรงแก่ผู้ป่วยซึ่งอาจถึงแก่ชีวิตได้ดังนั้นจำเป็นต้องเฝ้าระวัง</a:t>
            </a:r>
          </a:p>
          <a:p>
            <a:pPr algn="just">
              <a:lnSpc>
                <a:spcPts val="2952"/>
              </a:lnSpc>
            </a:pPr>
            <a:r>
              <a:rPr lang="en-US" sz="2684" spc="-91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การใช้ยาอย่างเป็นพิเศษ</a:t>
            </a:r>
          </a:p>
          <a:p>
            <a:pPr algn="just">
              <a:lnSpc>
                <a:spcPts val="2952"/>
              </a:lnSpc>
            </a:pPr>
            <a:endParaRPr lang="en-US" sz="2684" spc="-91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21583" y="3765855"/>
            <a:ext cx="12587341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6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เป็นยาที่ก่อให้เกิดอันตรายรุนแรงแก่ผู้ป่วยซึ่งอาจถึงแก่ชีวิตได้และความเสี่ยงในการเกิดความผิดพลาดในกระบวนการรักษาความปลอดภัยในการใช้ยากับผู้ป่วยและลดการเกิดอุบัติการความคลาดเคลื่อนด้านยาขั้นตอนในการสั่งใช้ยาการจ่ายยาการบริหารยาและจำเป็นเป็นยาที่ก่อให้เกิดอันตรารุนแรงแก่ผู้ป่วยซึ่งอาจถึงแก่ชีวิตได้เพื่อความปลอดภัยในการใช้ยาที่มีความเสี่ยงสูงกับผู้ป่วยและลดการเกิดอุบัติการความคลาดเคลื่อนด้านยาการจ่ายยาการบริหารยาและจำเป็นต้องเฝ้าระวังการใช้ยาอย่างเป็นพิเศ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82432" y="914513"/>
            <a:ext cx="9644509" cy="168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7"/>
              </a:lnSpc>
            </a:pPr>
            <a:r>
              <a:rPr lang="en-US" sz="5242" b="1" spc="-178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การบริหารยาความเสี่ยงสูง</a:t>
            </a:r>
          </a:p>
          <a:p>
            <a:pPr algn="ctr">
              <a:lnSpc>
                <a:spcPts val="3197"/>
              </a:lnSpc>
            </a:pPr>
            <a:endParaRPr lang="en-US" sz="5242" b="1" spc="-178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  <a:p>
            <a:pPr algn="ctr">
              <a:lnSpc>
                <a:spcPts val="3197"/>
              </a:lnSpc>
            </a:pPr>
            <a:r>
              <a:rPr lang="en-US" sz="5242" b="1" spc="-178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(HIGH ALERT DRUGS; HAD)</a:t>
            </a:r>
          </a:p>
          <a:p>
            <a:pPr algn="ctr">
              <a:lnSpc>
                <a:spcPts val="3197"/>
              </a:lnSpc>
            </a:pPr>
            <a:endParaRPr lang="en-US" sz="5242" b="1" spc="-178">
              <a:solidFill>
                <a:srgbClr val="5B4836"/>
              </a:solidFill>
              <a:latin typeface="Mitr Bold"/>
              <a:ea typeface="Mitr Bold"/>
              <a:cs typeface="Mitr Bold"/>
              <a:sym typeface="Mitr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5804163" y="4142181"/>
            <a:ext cx="3237218" cy="2960583"/>
          </a:xfrm>
          <a:custGeom>
            <a:avLst/>
            <a:gdLst/>
            <a:ahLst/>
            <a:cxnLst/>
            <a:rect l="l" t="t" r="r" b="b"/>
            <a:pathLst>
              <a:path w="3237218" h="2960583">
                <a:moveTo>
                  <a:pt x="0" y="0"/>
                </a:moveTo>
                <a:lnTo>
                  <a:pt x="3237218" y="0"/>
                </a:lnTo>
                <a:lnTo>
                  <a:pt x="3237218" y="2960583"/>
                </a:lnTo>
                <a:lnTo>
                  <a:pt x="0" y="2960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5" descr="Generate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/>
          <a:stretch>
            <a:fillRect/>
          </a:stretch>
        </p:blipFill>
        <p:spPr>
          <a:xfrm>
            <a:off x="16598042" y="4497075"/>
            <a:ext cx="646425" cy="64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0873" y="2101657"/>
            <a:ext cx="14327926" cy="7990955"/>
          </a:xfrm>
          <a:custGeom>
            <a:avLst/>
            <a:gdLst/>
            <a:ahLst/>
            <a:cxnLst/>
            <a:rect l="l" t="t" r="r" b="b"/>
            <a:pathLst>
              <a:path w="14327926" h="7990955">
                <a:moveTo>
                  <a:pt x="0" y="0"/>
                </a:moveTo>
                <a:lnTo>
                  <a:pt x="14327927" y="0"/>
                </a:lnTo>
                <a:lnTo>
                  <a:pt x="14327927" y="7990955"/>
                </a:lnTo>
                <a:lnTo>
                  <a:pt x="0" y="7990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42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85059" y="6296698"/>
            <a:ext cx="3910512" cy="3692175"/>
          </a:xfrm>
          <a:custGeom>
            <a:avLst/>
            <a:gdLst/>
            <a:ahLst/>
            <a:cxnLst/>
            <a:rect l="l" t="t" r="r" b="b"/>
            <a:pathLst>
              <a:path w="3910512" h="3692175">
                <a:moveTo>
                  <a:pt x="0" y="0"/>
                </a:moveTo>
                <a:lnTo>
                  <a:pt x="3910512" y="0"/>
                </a:lnTo>
                <a:lnTo>
                  <a:pt x="3910512" y="3692175"/>
                </a:lnTo>
                <a:lnTo>
                  <a:pt x="0" y="3692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42531" flipH="1">
            <a:off x="15730633" y="4443012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16428">
            <a:off x="14577231" y="908171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5840296" y="488313"/>
            <a:ext cx="2039899" cy="2085398"/>
          </a:xfrm>
          <a:custGeom>
            <a:avLst/>
            <a:gdLst/>
            <a:ahLst/>
            <a:cxnLst/>
            <a:rect l="l" t="t" r="r" b="b"/>
            <a:pathLst>
              <a:path w="2039899" h="2085398">
                <a:moveTo>
                  <a:pt x="2039899" y="0"/>
                </a:moveTo>
                <a:lnTo>
                  <a:pt x="0" y="0"/>
                </a:lnTo>
                <a:lnTo>
                  <a:pt x="0" y="2085398"/>
                </a:lnTo>
                <a:lnTo>
                  <a:pt x="2039899" y="2085398"/>
                </a:lnTo>
                <a:lnTo>
                  <a:pt x="203989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0616" y="6750858"/>
            <a:ext cx="3808235" cy="3363941"/>
          </a:xfrm>
          <a:custGeom>
            <a:avLst/>
            <a:gdLst/>
            <a:ahLst/>
            <a:cxnLst/>
            <a:rect l="l" t="t" r="r" b="b"/>
            <a:pathLst>
              <a:path w="3808235" h="3363941">
                <a:moveTo>
                  <a:pt x="0" y="0"/>
                </a:moveTo>
                <a:lnTo>
                  <a:pt x="3808235" y="0"/>
                </a:lnTo>
                <a:lnTo>
                  <a:pt x="3808235" y="3363941"/>
                </a:lnTo>
                <a:lnTo>
                  <a:pt x="0" y="3363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467486" flipH="1">
            <a:off x="480746" y="4525572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5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5" y="1935494"/>
                </a:lnTo>
                <a:lnTo>
                  <a:pt x="18193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229389">
            <a:off x="2440911" y="1005983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04977" y="488313"/>
            <a:ext cx="2039899" cy="2085398"/>
          </a:xfrm>
          <a:custGeom>
            <a:avLst/>
            <a:gdLst/>
            <a:ahLst/>
            <a:cxnLst/>
            <a:rect l="l" t="t" r="r" b="b"/>
            <a:pathLst>
              <a:path w="2039899" h="2085398">
                <a:moveTo>
                  <a:pt x="0" y="0"/>
                </a:moveTo>
                <a:lnTo>
                  <a:pt x="2039899" y="0"/>
                </a:lnTo>
                <a:lnTo>
                  <a:pt x="2039899" y="2085398"/>
                </a:lnTo>
                <a:lnTo>
                  <a:pt x="0" y="208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00158" y="287379"/>
            <a:ext cx="7592483" cy="1912090"/>
          </a:xfrm>
          <a:custGeom>
            <a:avLst/>
            <a:gdLst/>
            <a:ahLst/>
            <a:cxnLst/>
            <a:rect l="l" t="t" r="r" b="b"/>
            <a:pathLst>
              <a:path w="7592483" h="1912090">
                <a:moveTo>
                  <a:pt x="0" y="0"/>
                </a:moveTo>
                <a:lnTo>
                  <a:pt x="7592484" y="0"/>
                </a:lnTo>
                <a:lnTo>
                  <a:pt x="7592484" y="1912091"/>
                </a:lnTo>
                <a:lnTo>
                  <a:pt x="0" y="19120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248100" y="2538310"/>
            <a:ext cx="10767466" cy="71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1.Adrenaline (Epinephrine)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2.Dopamine 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3.Norepinephrine (Levophed)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4.Amiodarone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5.Nicardipine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6.Morphine (mo)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7.Fentanyl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8.Pethidine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9.Insulin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10.Potassium chloride (KCL)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11.50%Magnesium sulfate</a:t>
            </a:r>
          </a:p>
          <a:p>
            <a:pPr algn="l">
              <a:lnSpc>
                <a:spcPts val="4752"/>
              </a:lnSpc>
            </a:pPr>
            <a:r>
              <a:rPr lang="en-US" sz="440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12.7.5% Sodium Bicarbonate (NaHCO3.)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63081" y="638175"/>
            <a:ext cx="75618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90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ยา 12 ตัว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22070" y="6941954"/>
            <a:ext cx="5677160" cy="4114800"/>
          </a:xfrm>
          <a:custGeom>
            <a:avLst/>
            <a:gdLst/>
            <a:ahLst/>
            <a:cxnLst/>
            <a:rect l="l" t="t" r="r" b="b"/>
            <a:pathLst>
              <a:path w="5677160" h="4114800">
                <a:moveTo>
                  <a:pt x="0" y="0"/>
                </a:moveTo>
                <a:lnTo>
                  <a:pt x="5677160" y="0"/>
                </a:lnTo>
                <a:lnTo>
                  <a:pt x="5677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406171"/>
            <a:ext cx="16899532" cy="8472734"/>
            <a:chOff x="0" y="0"/>
            <a:chExt cx="22532709" cy="11296979"/>
          </a:xfrm>
        </p:grpSpPr>
        <p:sp>
          <p:nvSpPr>
            <p:cNvPr id="5" name="Freeform 5"/>
            <p:cNvSpPr/>
            <p:nvPr/>
          </p:nvSpPr>
          <p:spPr>
            <a:xfrm>
              <a:off x="0" y="3439413"/>
              <a:ext cx="22532709" cy="7857566"/>
            </a:xfrm>
            <a:custGeom>
              <a:avLst/>
              <a:gdLst/>
              <a:ahLst/>
              <a:cxnLst/>
              <a:rect l="l" t="t" r="r" b="b"/>
              <a:pathLst>
                <a:path w="22532709" h="7857566">
                  <a:moveTo>
                    <a:pt x="0" y="0"/>
                  </a:moveTo>
                  <a:lnTo>
                    <a:pt x="22532709" y="0"/>
                  </a:lnTo>
                  <a:lnTo>
                    <a:pt x="22532709" y="7857566"/>
                  </a:lnTo>
                  <a:lnTo>
                    <a:pt x="0" y="785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22532709" cy="7857566"/>
            </a:xfrm>
            <a:custGeom>
              <a:avLst/>
              <a:gdLst/>
              <a:ahLst/>
              <a:cxnLst/>
              <a:rect l="l" t="t" r="r" b="b"/>
              <a:pathLst>
                <a:path w="22532709" h="7857566">
                  <a:moveTo>
                    <a:pt x="0" y="0"/>
                  </a:moveTo>
                  <a:lnTo>
                    <a:pt x="22532709" y="0"/>
                  </a:lnTo>
                  <a:lnTo>
                    <a:pt x="22532709" y="7857566"/>
                  </a:lnTo>
                  <a:lnTo>
                    <a:pt x="0" y="785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391754" y="5052590"/>
            <a:ext cx="2626217" cy="3778729"/>
          </a:xfrm>
          <a:custGeom>
            <a:avLst/>
            <a:gdLst/>
            <a:ahLst/>
            <a:cxnLst/>
            <a:rect l="l" t="t" r="r" b="b"/>
            <a:pathLst>
              <a:path w="2626217" h="3778729">
                <a:moveTo>
                  <a:pt x="0" y="0"/>
                </a:moveTo>
                <a:lnTo>
                  <a:pt x="2626217" y="0"/>
                </a:lnTo>
                <a:lnTo>
                  <a:pt x="2626217" y="3778729"/>
                </a:lnTo>
                <a:lnTo>
                  <a:pt x="0" y="3778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97177" flipH="1">
            <a:off x="3999651" y="-247272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232910" y="6941954"/>
            <a:ext cx="5677160" cy="4114800"/>
          </a:xfrm>
          <a:custGeom>
            <a:avLst/>
            <a:gdLst/>
            <a:ahLst/>
            <a:cxnLst/>
            <a:rect l="l" t="t" r="r" b="b"/>
            <a:pathLst>
              <a:path w="5677160" h="411480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478567" y="3729564"/>
            <a:ext cx="2626217" cy="3778729"/>
          </a:xfrm>
          <a:custGeom>
            <a:avLst/>
            <a:gdLst/>
            <a:ahLst/>
            <a:cxnLst/>
            <a:rect l="l" t="t" r="r" b="b"/>
            <a:pathLst>
              <a:path w="2626217" h="3778729">
                <a:moveTo>
                  <a:pt x="2626217" y="0"/>
                </a:moveTo>
                <a:lnTo>
                  <a:pt x="0" y="0"/>
                </a:lnTo>
                <a:lnTo>
                  <a:pt x="0" y="3778729"/>
                </a:lnTo>
                <a:lnTo>
                  <a:pt x="2626217" y="3778729"/>
                </a:lnTo>
                <a:lnTo>
                  <a:pt x="26262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729709">
            <a:off x="15439116" y="667240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0" y="0"/>
                </a:moveTo>
                <a:lnTo>
                  <a:pt x="1819364" y="0"/>
                </a:lnTo>
                <a:lnTo>
                  <a:pt x="1819364" y="1935494"/>
                </a:lnTo>
                <a:lnTo>
                  <a:pt x="0" y="19354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035894" y="860708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0"/>
                </a:lnTo>
                <a:lnTo>
                  <a:pt x="0" y="2112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0"/>
            <a:ext cx="4215678" cy="421567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13"/>
              <a:stretch>
                <a:fillRect t="-314" b="-3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C7C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94823" y="3427669"/>
            <a:ext cx="11783745" cy="638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กลไกการออกฤทธิ์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เป็น adrenergic agonist ออกฤทธิ์โดยตรงที่ alpha และ beta adrenergic receptor ส่งผลให้หลอดเลือดแดงหดตัว เพิ่มความ ต้านทานของหลอดเลือดที่ไปเลียงส่วนต่างๆ ของร่างกาย ช่วยเพิ่ม BP กระตุ้นหัวใจให้บีบตัวแรงขึ้นช่วยขยายกล้ามเนื้อเรียบของหลอดลมขยายหลอดเลือดที่กล้ามเนื้อลาย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Shock, Cardiac arrest, Asthma attack, Anaphylactic reaction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คลื่นไส้อาเจียน, ปวดศีรษะ, เบื่ออาหาร, วิงเวียน, หน้ามืด. กระสับกระส่าย, chest pain, เหงื่อออก, ใจสั้น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Tachycardia, palpitation, hypertension เพราะการเกิด ventricular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fibrillation, pulmonary edema จากความดันโลหิตสูงอาจถึงแก่ชีวิตได้</a:t>
            </a:r>
          </a:p>
          <a:p>
            <a:pPr algn="l">
              <a:lnSpc>
                <a:spcPts val="3654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23376" y="958600"/>
            <a:ext cx="10814972" cy="15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1"/>
              </a:lnSpc>
            </a:pPr>
            <a:r>
              <a:rPr lang="en-US" sz="7025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Adrenaline (Epinephrine)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814207" y="2871007"/>
            <a:ext cx="14791779" cy="7415993"/>
            <a:chOff x="0" y="0"/>
            <a:chExt cx="19722372" cy="9887991"/>
          </a:xfrm>
        </p:grpSpPr>
        <p:sp>
          <p:nvSpPr>
            <p:cNvPr id="4" name="Freeform 4"/>
            <p:cNvSpPr/>
            <p:nvPr/>
          </p:nvSpPr>
          <p:spPr>
            <a:xfrm>
              <a:off x="0" y="3010441"/>
              <a:ext cx="19722372" cy="6877550"/>
            </a:xfrm>
            <a:custGeom>
              <a:avLst/>
              <a:gdLst/>
              <a:ahLst/>
              <a:cxnLst/>
              <a:rect l="l" t="t" r="r" b="b"/>
              <a:pathLst>
                <a:path w="19722372" h="6877550">
                  <a:moveTo>
                    <a:pt x="0" y="0"/>
                  </a:moveTo>
                  <a:lnTo>
                    <a:pt x="19722372" y="0"/>
                  </a:lnTo>
                  <a:lnTo>
                    <a:pt x="19722372" y="6877550"/>
                  </a:lnTo>
                  <a:lnTo>
                    <a:pt x="0" y="687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9722372" cy="6877550"/>
            </a:xfrm>
            <a:custGeom>
              <a:avLst/>
              <a:gdLst/>
              <a:ahLst/>
              <a:cxnLst/>
              <a:rect l="l" t="t" r="r" b="b"/>
              <a:pathLst>
                <a:path w="19722372" h="6877550">
                  <a:moveTo>
                    <a:pt x="0" y="0"/>
                  </a:moveTo>
                  <a:lnTo>
                    <a:pt x="19722372" y="0"/>
                  </a:lnTo>
                  <a:lnTo>
                    <a:pt x="19722372" y="6877550"/>
                  </a:lnTo>
                  <a:lnTo>
                    <a:pt x="0" y="687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465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293416" y="5469"/>
            <a:ext cx="3174467" cy="2796176"/>
          </a:xfrm>
          <a:custGeom>
            <a:avLst/>
            <a:gdLst/>
            <a:ahLst/>
            <a:cxnLst/>
            <a:rect l="l" t="t" r="r" b="b"/>
            <a:pathLst>
              <a:path w="3174467" h="2796176">
                <a:moveTo>
                  <a:pt x="0" y="0"/>
                </a:moveTo>
                <a:lnTo>
                  <a:pt x="3174467" y="0"/>
                </a:lnTo>
                <a:lnTo>
                  <a:pt x="3174467" y="2796176"/>
                </a:lnTo>
                <a:lnTo>
                  <a:pt x="0" y="2796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7162" y="-968938"/>
            <a:ext cx="2568876" cy="4342098"/>
          </a:xfrm>
          <a:custGeom>
            <a:avLst/>
            <a:gdLst/>
            <a:ahLst/>
            <a:cxnLst/>
            <a:rect l="l" t="t" r="r" b="b"/>
            <a:pathLst>
              <a:path w="2568876" h="4342098">
                <a:moveTo>
                  <a:pt x="0" y="0"/>
                </a:moveTo>
                <a:lnTo>
                  <a:pt x="2568876" y="0"/>
                </a:lnTo>
                <a:lnTo>
                  <a:pt x="2568876" y="4342098"/>
                </a:lnTo>
                <a:lnTo>
                  <a:pt x="0" y="4342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035894" y="860708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0"/>
                </a:lnTo>
                <a:lnTo>
                  <a:pt x="0" y="2112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56394" flipV="1">
            <a:off x="13240473" y="2132276"/>
            <a:ext cx="1596466" cy="1682705"/>
          </a:xfrm>
          <a:custGeom>
            <a:avLst/>
            <a:gdLst/>
            <a:ahLst/>
            <a:cxnLst/>
            <a:rect l="l" t="t" r="r" b="b"/>
            <a:pathLst>
              <a:path w="1596466" h="1682705">
                <a:moveTo>
                  <a:pt x="0" y="1682705"/>
                </a:moveTo>
                <a:lnTo>
                  <a:pt x="1596466" y="1682705"/>
                </a:lnTo>
                <a:lnTo>
                  <a:pt x="1596466" y="0"/>
                </a:lnTo>
                <a:lnTo>
                  <a:pt x="0" y="0"/>
                </a:lnTo>
                <a:lnTo>
                  <a:pt x="0" y="1682705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58467" flipH="1" flipV="1">
            <a:off x="3965221" y="2200561"/>
            <a:ext cx="1466895" cy="1546134"/>
          </a:xfrm>
          <a:custGeom>
            <a:avLst/>
            <a:gdLst/>
            <a:ahLst/>
            <a:cxnLst/>
            <a:rect l="l" t="t" r="r" b="b"/>
            <a:pathLst>
              <a:path w="1466895" h="1546134">
                <a:moveTo>
                  <a:pt x="1466895" y="1546135"/>
                </a:moveTo>
                <a:lnTo>
                  <a:pt x="0" y="1546135"/>
                </a:lnTo>
                <a:lnTo>
                  <a:pt x="0" y="0"/>
                </a:lnTo>
                <a:lnTo>
                  <a:pt x="1466895" y="0"/>
                </a:lnTo>
                <a:lnTo>
                  <a:pt x="1466895" y="1546135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29745" y="3055979"/>
            <a:ext cx="3768923" cy="4175041"/>
            <a:chOff x="0" y="0"/>
            <a:chExt cx="812800" cy="900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900383"/>
            </a:xfrm>
            <a:custGeom>
              <a:avLst/>
              <a:gdLst/>
              <a:ahLst/>
              <a:cxnLst/>
              <a:rect l="l" t="t" r="r" b="b"/>
              <a:pathLst>
                <a:path w="812800" h="900383">
                  <a:moveTo>
                    <a:pt x="0" y="50800"/>
                  </a:moveTo>
                  <a:lnTo>
                    <a:pt x="406400" y="0"/>
                  </a:lnTo>
                  <a:lnTo>
                    <a:pt x="812800" y="50800"/>
                  </a:lnTo>
                  <a:lnTo>
                    <a:pt x="812800" y="849583"/>
                  </a:lnTo>
                  <a:lnTo>
                    <a:pt x="406400" y="900383"/>
                  </a:lnTo>
                  <a:lnTo>
                    <a:pt x="0" y="849583"/>
                  </a:lnTo>
                  <a:lnTo>
                    <a:pt x="0" y="50800"/>
                  </a:lnTo>
                  <a:close/>
                </a:path>
              </a:pathLst>
            </a:custGeom>
            <a:blipFill>
              <a:blip r:embed="rId14"/>
              <a:stretch>
                <a:fillRect l="-4972" r="-4972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1216428">
            <a:off x="16993466" y="4010562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234324">
            <a:off x="3075483" y="8064813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1" y="0"/>
                </a:lnTo>
                <a:lnTo>
                  <a:pt x="876671" y="2386974"/>
                </a:lnTo>
                <a:lnTo>
                  <a:pt x="0" y="2386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055919" y="7403272"/>
            <a:ext cx="2200612" cy="2430395"/>
          </a:xfrm>
          <a:custGeom>
            <a:avLst/>
            <a:gdLst/>
            <a:ahLst/>
            <a:cxnLst/>
            <a:rect l="l" t="t" r="r" b="b"/>
            <a:pathLst>
              <a:path w="2200612" h="2430395">
                <a:moveTo>
                  <a:pt x="0" y="0"/>
                </a:moveTo>
                <a:lnTo>
                  <a:pt x="2200612" y="0"/>
                </a:lnTo>
                <a:lnTo>
                  <a:pt x="2200612" y="2430395"/>
                </a:lnTo>
                <a:lnTo>
                  <a:pt x="0" y="24303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363081" y="1497386"/>
            <a:ext cx="75618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90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Dopamine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5894" y="4066837"/>
            <a:ext cx="11783745" cy="624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Dopamine เป็นสารตั้งต้นในการสร้าง norepinephrine และ epinephrine 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จึงออกฤทธิ์ได้ทั้งต่อ dopaminergic (DA) receptor และ adrenergic receptor</a:t>
            </a:r>
          </a:p>
          <a:p>
            <a:pPr algn="l">
              <a:lnSpc>
                <a:spcPts val="3628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28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l">
              <a:lnSpc>
                <a:spcPts val="3628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เพิ่ม cardiac output / เพิ่มความดันโลหิต / เพิ่ม renal blood flow</a:t>
            </a:r>
          </a:p>
          <a:p>
            <a:pPr algn="l">
              <a:lnSpc>
                <a:spcPts val="1305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หัวใจเต้นเร็ว หัวใจเต้นผิดจังหวะ ความดันโลหิตสูง ปลายมือ ปลายเท้าเขียว 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ออกซิเจนในเลือดลดลง</a:t>
            </a:r>
          </a:p>
          <a:p>
            <a:pPr algn="l">
              <a:lnSpc>
                <a:spcPts val="1305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อาการปลายมือและเท้าเขียว หัวใจเต้นเร็ว หัวใจเต้นผิดจังหวะ ความดันโลหิตสูง</a:t>
            </a:r>
          </a:p>
          <a:p>
            <a:pPr algn="l">
              <a:lnSpc>
                <a:spcPts val="3654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54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8" name="Picture 18" descr="Generate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/>
          <a:stretch>
            <a:fillRect/>
          </a:stretch>
        </p:blipFill>
        <p:spPr>
          <a:xfrm>
            <a:off x="16819639" y="896030"/>
            <a:ext cx="612162" cy="612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27592" y="2552060"/>
            <a:ext cx="13832815" cy="6957101"/>
            <a:chOff x="0" y="0"/>
            <a:chExt cx="3643211" cy="18323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3211" cy="1832323"/>
            </a:xfrm>
            <a:custGeom>
              <a:avLst/>
              <a:gdLst/>
              <a:ahLst/>
              <a:cxnLst/>
              <a:rect l="l" t="t" r="r" b="b"/>
              <a:pathLst>
                <a:path w="3643211" h="1832323">
                  <a:moveTo>
                    <a:pt x="55968" y="0"/>
                  </a:moveTo>
                  <a:lnTo>
                    <a:pt x="3587243" y="0"/>
                  </a:lnTo>
                  <a:cubicBezTo>
                    <a:pt x="3602086" y="0"/>
                    <a:pt x="3616322" y="5897"/>
                    <a:pt x="3626818" y="16393"/>
                  </a:cubicBezTo>
                  <a:cubicBezTo>
                    <a:pt x="3637314" y="26889"/>
                    <a:pt x="3643211" y="41124"/>
                    <a:pt x="3643211" y="55968"/>
                  </a:cubicBezTo>
                  <a:lnTo>
                    <a:pt x="3643211" y="1776355"/>
                  </a:lnTo>
                  <a:cubicBezTo>
                    <a:pt x="3643211" y="1807265"/>
                    <a:pt x="3618153" y="1832323"/>
                    <a:pt x="3587243" y="1832323"/>
                  </a:cubicBezTo>
                  <a:lnTo>
                    <a:pt x="55968" y="1832323"/>
                  </a:lnTo>
                  <a:cubicBezTo>
                    <a:pt x="25058" y="1832323"/>
                    <a:pt x="0" y="1807265"/>
                    <a:pt x="0" y="1776355"/>
                  </a:cubicBezTo>
                  <a:lnTo>
                    <a:pt x="0" y="55968"/>
                  </a:lnTo>
                  <a:cubicBezTo>
                    <a:pt x="0" y="25058"/>
                    <a:pt x="25058" y="0"/>
                    <a:pt x="5596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43211" cy="1870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272" y="6857363"/>
            <a:ext cx="2372990" cy="3192363"/>
          </a:xfrm>
          <a:custGeom>
            <a:avLst/>
            <a:gdLst/>
            <a:ahLst/>
            <a:cxnLst/>
            <a:rect l="l" t="t" r="r" b="b"/>
            <a:pathLst>
              <a:path w="2372990" h="3192363">
                <a:moveTo>
                  <a:pt x="0" y="0"/>
                </a:moveTo>
                <a:lnTo>
                  <a:pt x="2372990" y="0"/>
                </a:lnTo>
                <a:lnTo>
                  <a:pt x="2372990" y="3192363"/>
                </a:lnTo>
                <a:lnTo>
                  <a:pt x="0" y="31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21280" y="355499"/>
            <a:ext cx="2781232" cy="3718639"/>
          </a:xfrm>
          <a:custGeom>
            <a:avLst/>
            <a:gdLst/>
            <a:ahLst/>
            <a:cxnLst/>
            <a:rect l="l" t="t" r="r" b="b"/>
            <a:pathLst>
              <a:path w="2781232" h="3718639">
                <a:moveTo>
                  <a:pt x="0" y="0"/>
                </a:moveTo>
                <a:lnTo>
                  <a:pt x="2781232" y="0"/>
                </a:lnTo>
                <a:lnTo>
                  <a:pt x="2781232" y="3718638"/>
                </a:lnTo>
                <a:lnTo>
                  <a:pt x="0" y="3718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40032" y="7903322"/>
            <a:ext cx="3604942" cy="3211676"/>
          </a:xfrm>
          <a:custGeom>
            <a:avLst/>
            <a:gdLst/>
            <a:ahLst/>
            <a:cxnLst/>
            <a:rect l="l" t="t" r="r" b="b"/>
            <a:pathLst>
              <a:path w="3604942" h="3211676">
                <a:moveTo>
                  <a:pt x="0" y="0"/>
                </a:moveTo>
                <a:lnTo>
                  <a:pt x="3604942" y="0"/>
                </a:lnTo>
                <a:lnTo>
                  <a:pt x="3604942" y="3211676"/>
                </a:lnTo>
                <a:lnTo>
                  <a:pt x="0" y="3211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537182" flipH="1">
            <a:off x="16366822" y="5657104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40601" flipH="1">
            <a:off x="-75735" y="4714507"/>
            <a:ext cx="1819364" cy="1935494"/>
          </a:xfrm>
          <a:custGeom>
            <a:avLst/>
            <a:gdLst/>
            <a:ahLst/>
            <a:cxnLst/>
            <a:rect l="l" t="t" r="r" b="b"/>
            <a:pathLst>
              <a:path w="1819364" h="1935494">
                <a:moveTo>
                  <a:pt x="1819364" y="0"/>
                </a:moveTo>
                <a:lnTo>
                  <a:pt x="0" y="0"/>
                </a:lnTo>
                <a:lnTo>
                  <a:pt x="0" y="1935494"/>
                </a:lnTo>
                <a:lnTo>
                  <a:pt x="1819364" y="1935494"/>
                </a:lnTo>
                <a:lnTo>
                  <a:pt x="181936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5755601" y="4074137"/>
            <a:ext cx="2819175" cy="2511629"/>
          </a:xfrm>
          <a:custGeom>
            <a:avLst/>
            <a:gdLst/>
            <a:ahLst/>
            <a:cxnLst/>
            <a:rect l="l" t="t" r="r" b="b"/>
            <a:pathLst>
              <a:path w="2819175" h="2511629">
                <a:moveTo>
                  <a:pt x="2819175" y="0"/>
                </a:moveTo>
                <a:lnTo>
                  <a:pt x="0" y="0"/>
                </a:lnTo>
                <a:lnTo>
                  <a:pt x="0" y="2511629"/>
                </a:lnTo>
                <a:lnTo>
                  <a:pt x="2819175" y="2511629"/>
                </a:lnTo>
                <a:lnTo>
                  <a:pt x="281917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269854" y="6591557"/>
            <a:ext cx="326103" cy="553196"/>
          </a:xfrm>
          <a:custGeom>
            <a:avLst/>
            <a:gdLst/>
            <a:ahLst/>
            <a:cxnLst/>
            <a:rect l="l" t="t" r="r" b="b"/>
            <a:pathLst>
              <a:path w="326103" h="553196">
                <a:moveTo>
                  <a:pt x="0" y="0"/>
                </a:moveTo>
                <a:lnTo>
                  <a:pt x="326103" y="0"/>
                </a:lnTo>
                <a:lnTo>
                  <a:pt x="326103" y="553196"/>
                </a:lnTo>
                <a:lnTo>
                  <a:pt x="0" y="553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616447" y="623567"/>
            <a:ext cx="9202693" cy="2317606"/>
          </a:xfrm>
          <a:custGeom>
            <a:avLst/>
            <a:gdLst/>
            <a:ahLst/>
            <a:cxnLst/>
            <a:rect l="l" t="t" r="r" b="b"/>
            <a:pathLst>
              <a:path w="9202693" h="2317606">
                <a:moveTo>
                  <a:pt x="0" y="0"/>
                </a:moveTo>
                <a:lnTo>
                  <a:pt x="9202693" y="0"/>
                </a:lnTo>
                <a:lnTo>
                  <a:pt x="9202693" y="2317606"/>
                </a:lnTo>
                <a:lnTo>
                  <a:pt x="0" y="23176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2804" y="93342"/>
            <a:ext cx="3789577" cy="3797156"/>
            <a:chOff x="0" y="0"/>
            <a:chExt cx="6350000" cy="6362700"/>
          </a:xfrm>
        </p:grpSpPr>
        <p:sp>
          <p:nvSpPr>
            <p:cNvPr id="15" name="Freeform 15"/>
            <p:cNvSpPr/>
            <p:nvPr/>
          </p:nvSpPr>
          <p:spPr>
            <a:xfrm>
              <a:off x="-48044" y="-37490"/>
              <a:ext cx="6446076" cy="6446076"/>
            </a:xfrm>
            <a:custGeom>
              <a:avLst/>
              <a:gdLst/>
              <a:ahLst/>
              <a:cxnLst/>
              <a:rect l="l" t="t" r="r" b="b"/>
              <a:pathLst>
                <a:path w="6446076" h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15239" y="1010652"/>
            <a:ext cx="8020489" cy="154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6761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Norepinephrine (Levophed)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95957" y="3476656"/>
            <a:ext cx="11783745" cy="624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ทำให้หลอดเลือดหดตัว (Vasopressor) โดยกระตุ้น alpha-1 and a2 adrenergic receptors ทำให้เพิ่มความดันโลหิต โดยมีผลเพิ่ม heart rate ไม่มาก</a:t>
            </a:r>
          </a:p>
          <a:p>
            <a:pPr algn="l">
              <a:lnSpc>
                <a:spcPts val="3628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28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l">
              <a:lnSpc>
                <a:spcPts val="3628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รักษาภาวะ shock ในกรณีที่ให้สารน้ำทดแทนเพียงพอแล้วอาการไม่ดีขึ้น</a:t>
            </a:r>
          </a:p>
          <a:p>
            <a:pPr algn="l">
              <a:lnSpc>
                <a:spcPts val="3628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Severe hypotension</a:t>
            </a:r>
          </a:p>
          <a:p>
            <a:pPr algn="l">
              <a:lnSpc>
                <a:spcPts val="1305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ปวดศีรษะ หัวใจเต้นเร็ว คลื่นไส้อาเจียน และปัสสาวะบ่อย</a:t>
            </a:r>
          </a:p>
          <a:p>
            <a:pPr algn="l">
              <a:lnSpc>
                <a:spcPts val="1305"/>
              </a:lnSpc>
            </a:pPr>
            <a:endParaRPr lang="en-US" sz="2610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เกณฑ์การรายงานแพทย์﻿</a:t>
            </a:r>
          </a:p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803C28"/>
                </a:solidFill>
                <a:latin typeface="Mitr"/>
                <a:ea typeface="Mitr"/>
                <a:cs typeface="Mitr"/>
                <a:sym typeface="Mitr"/>
              </a:rPr>
              <a:t>BP &gt; 160/90 mmHg หรือ HR 120 &gt; bpm Sings ของ extravasation และ Vasoconstriction บริเวณที่ให้ยาจะมีลักษณะซีด ขาวและเย็น</a:t>
            </a:r>
          </a:p>
          <a:p>
            <a:pPr algn="l">
              <a:lnSpc>
                <a:spcPts val="3654"/>
              </a:lnSpc>
            </a:pPr>
            <a:endParaRPr lang="en-US" sz="2610">
              <a:solidFill>
                <a:srgbClr val="803C28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8" name="Picture 18" descr="Generate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/>
          <a:stretch>
            <a:fillRect/>
          </a:stretch>
        </p:blipFill>
        <p:spPr>
          <a:xfrm>
            <a:off x="833947" y="7728520"/>
            <a:ext cx="725024" cy="72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62105" y="510285"/>
            <a:ext cx="2019370" cy="2755252"/>
          </a:xfrm>
          <a:custGeom>
            <a:avLst/>
            <a:gdLst/>
            <a:ahLst/>
            <a:cxnLst/>
            <a:rect l="l" t="t" r="r" b="b"/>
            <a:pathLst>
              <a:path w="2019370" h="2755252">
                <a:moveTo>
                  <a:pt x="0" y="0"/>
                </a:moveTo>
                <a:lnTo>
                  <a:pt x="2019370" y="0"/>
                </a:lnTo>
                <a:lnTo>
                  <a:pt x="2019370" y="2755252"/>
                </a:lnTo>
                <a:lnTo>
                  <a:pt x="0" y="2755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16428">
            <a:off x="14117025" y="938654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229389">
            <a:off x="3463676" y="938672"/>
            <a:ext cx="876670" cy="2386973"/>
          </a:xfrm>
          <a:custGeom>
            <a:avLst/>
            <a:gdLst/>
            <a:ahLst/>
            <a:cxnLst/>
            <a:rect l="l" t="t" r="r" b="b"/>
            <a:pathLst>
              <a:path w="876670" h="2386973">
                <a:moveTo>
                  <a:pt x="0" y="0"/>
                </a:moveTo>
                <a:lnTo>
                  <a:pt x="876670" y="0"/>
                </a:lnTo>
                <a:lnTo>
                  <a:pt x="876670" y="2386973"/>
                </a:lnTo>
                <a:lnTo>
                  <a:pt x="0" y="2386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6525" y="510285"/>
            <a:ext cx="2261603" cy="2755252"/>
          </a:xfrm>
          <a:custGeom>
            <a:avLst/>
            <a:gdLst/>
            <a:ahLst/>
            <a:cxnLst/>
            <a:rect l="l" t="t" r="r" b="b"/>
            <a:pathLst>
              <a:path w="2261603" h="2755252">
                <a:moveTo>
                  <a:pt x="0" y="0"/>
                </a:moveTo>
                <a:lnTo>
                  <a:pt x="2261603" y="0"/>
                </a:lnTo>
                <a:lnTo>
                  <a:pt x="2261603" y="2755252"/>
                </a:lnTo>
                <a:lnTo>
                  <a:pt x="0" y="2755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35894" y="860708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0"/>
                </a:lnTo>
                <a:lnTo>
                  <a:pt x="0" y="2112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6525" y="3403574"/>
            <a:ext cx="5132668" cy="513266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13"/>
              <a:stretch>
                <a:fillRect l="-644" r="-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61956" y="3403574"/>
            <a:ext cx="11397344" cy="6632390"/>
            <a:chOff x="0" y="0"/>
            <a:chExt cx="3001770" cy="1746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01770" cy="1746802"/>
            </a:xfrm>
            <a:custGeom>
              <a:avLst/>
              <a:gdLst/>
              <a:ahLst/>
              <a:cxnLst/>
              <a:rect l="l" t="t" r="r" b="b"/>
              <a:pathLst>
                <a:path w="3001770" h="1746802">
                  <a:moveTo>
                    <a:pt x="34643" y="0"/>
                  </a:moveTo>
                  <a:lnTo>
                    <a:pt x="2967127" y="0"/>
                  </a:lnTo>
                  <a:cubicBezTo>
                    <a:pt x="2986260" y="0"/>
                    <a:pt x="3001770" y="15510"/>
                    <a:pt x="3001770" y="34643"/>
                  </a:cubicBezTo>
                  <a:lnTo>
                    <a:pt x="3001770" y="1712159"/>
                  </a:lnTo>
                  <a:cubicBezTo>
                    <a:pt x="3001770" y="1721347"/>
                    <a:pt x="2998120" y="1730159"/>
                    <a:pt x="2991623" y="1736656"/>
                  </a:cubicBezTo>
                  <a:cubicBezTo>
                    <a:pt x="2985126" y="1743153"/>
                    <a:pt x="2976315" y="1746802"/>
                    <a:pt x="2967127" y="1746802"/>
                  </a:cubicBezTo>
                  <a:lnTo>
                    <a:pt x="34643" y="1746802"/>
                  </a:lnTo>
                  <a:cubicBezTo>
                    <a:pt x="25455" y="1746802"/>
                    <a:pt x="16644" y="1743153"/>
                    <a:pt x="10147" y="1736656"/>
                  </a:cubicBezTo>
                  <a:cubicBezTo>
                    <a:pt x="3650" y="1730159"/>
                    <a:pt x="0" y="1721347"/>
                    <a:pt x="0" y="1712159"/>
                  </a:cubicBezTo>
                  <a:lnTo>
                    <a:pt x="0" y="34643"/>
                  </a:lnTo>
                  <a:cubicBezTo>
                    <a:pt x="0" y="25455"/>
                    <a:pt x="3650" y="16644"/>
                    <a:pt x="10147" y="10147"/>
                  </a:cubicBezTo>
                  <a:cubicBezTo>
                    <a:pt x="16644" y="3650"/>
                    <a:pt x="25455" y="0"/>
                    <a:pt x="3464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01770" cy="178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168792" y="3928724"/>
            <a:ext cx="11090508" cy="610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กลไกการออกฤทธิ์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ออกฤทธิ์กับเนื้อเยื่อยับยั้งการกระตุ้นหัวใจและชะลอการนำกระแสประสาท ช่วยให้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จังหวะการเต้นของหัวใจเป็นปกติ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</a:t>
            </a:r>
            <a:r>
              <a:rPr lang="en-US" sz="2610" spc="-88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ข้อบ่งใช้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Atrial fibrillation with rapid ventricular response (AF with RVR)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</a:t>
            </a:r>
            <a:r>
              <a:rPr lang="en-US" sz="2610" spc="-88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Sinus bradycadia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 เกณฑ์การรายงานแพทย์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BP &lt; 90/60 mmHg, HR &lt; 60 bpm</a:t>
            </a:r>
          </a:p>
          <a:p>
            <a:pPr algn="just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EKG show VT, VF, heart block</a:t>
            </a:r>
          </a:p>
          <a:p>
            <a:pPr algn="just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5" name="Freeform 15"/>
          <p:cNvSpPr/>
          <p:nvPr/>
        </p:nvSpPr>
        <p:spPr>
          <a:xfrm rot="-1300666">
            <a:off x="10328408" y="7628099"/>
            <a:ext cx="9584971" cy="3169734"/>
          </a:xfrm>
          <a:custGeom>
            <a:avLst/>
            <a:gdLst/>
            <a:ahLst/>
            <a:cxnLst/>
            <a:rect l="l" t="t" r="r" b="b"/>
            <a:pathLst>
              <a:path w="9584971" h="3169734">
                <a:moveTo>
                  <a:pt x="0" y="0"/>
                </a:moveTo>
                <a:lnTo>
                  <a:pt x="9584971" y="0"/>
                </a:lnTo>
                <a:lnTo>
                  <a:pt x="9584971" y="3169733"/>
                </a:lnTo>
                <a:lnTo>
                  <a:pt x="0" y="31697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1300666">
            <a:off x="10715940" y="7917659"/>
            <a:ext cx="9584971" cy="3169734"/>
          </a:xfrm>
          <a:custGeom>
            <a:avLst/>
            <a:gdLst/>
            <a:ahLst/>
            <a:cxnLst/>
            <a:rect l="l" t="t" r="r" b="b"/>
            <a:pathLst>
              <a:path w="9584971" h="3169734">
                <a:moveTo>
                  <a:pt x="0" y="0"/>
                </a:moveTo>
                <a:lnTo>
                  <a:pt x="9584971" y="0"/>
                </a:lnTo>
                <a:lnTo>
                  <a:pt x="9584971" y="3169734"/>
                </a:lnTo>
                <a:lnTo>
                  <a:pt x="0" y="31697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77747" y="8584062"/>
            <a:ext cx="4908131" cy="1702938"/>
          </a:xfrm>
          <a:custGeom>
            <a:avLst/>
            <a:gdLst/>
            <a:ahLst/>
            <a:cxnLst/>
            <a:rect l="l" t="t" r="r" b="b"/>
            <a:pathLst>
              <a:path w="4908131" h="1702938">
                <a:moveTo>
                  <a:pt x="0" y="0"/>
                </a:moveTo>
                <a:lnTo>
                  <a:pt x="4908131" y="0"/>
                </a:lnTo>
                <a:lnTo>
                  <a:pt x="4908131" y="1702938"/>
                </a:lnTo>
                <a:lnTo>
                  <a:pt x="0" y="17029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363081" y="1497386"/>
            <a:ext cx="75618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90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Amiodarone</a:t>
            </a:r>
          </a:p>
        </p:txBody>
      </p:sp>
      <p:sp>
        <p:nvSpPr>
          <p:cNvPr id="19" name="Freeform 19"/>
          <p:cNvSpPr/>
          <p:nvPr/>
        </p:nvSpPr>
        <p:spPr>
          <a:xfrm rot="3317545">
            <a:off x="16885186" y="6325531"/>
            <a:ext cx="450974" cy="1227900"/>
          </a:xfrm>
          <a:custGeom>
            <a:avLst/>
            <a:gdLst/>
            <a:ahLst/>
            <a:cxnLst/>
            <a:rect l="l" t="t" r="r" b="b"/>
            <a:pathLst>
              <a:path w="450974" h="1227900">
                <a:moveTo>
                  <a:pt x="0" y="0"/>
                </a:moveTo>
                <a:lnTo>
                  <a:pt x="450975" y="0"/>
                </a:lnTo>
                <a:lnTo>
                  <a:pt x="450975" y="1227901"/>
                </a:lnTo>
                <a:lnTo>
                  <a:pt x="0" y="1227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20" descr="Generate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/>
          <a:stretch>
            <a:fillRect/>
          </a:stretch>
        </p:blipFill>
        <p:spPr>
          <a:xfrm>
            <a:off x="16732224" y="1202111"/>
            <a:ext cx="756899" cy="756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216428">
            <a:off x="14320587" y="87593"/>
            <a:ext cx="985168" cy="2682388"/>
          </a:xfrm>
          <a:custGeom>
            <a:avLst/>
            <a:gdLst/>
            <a:ahLst/>
            <a:cxnLst/>
            <a:rect l="l" t="t" r="r" b="b"/>
            <a:pathLst>
              <a:path w="985168" h="2682388">
                <a:moveTo>
                  <a:pt x="0" y="0"/>
                </a:moveTo>
                <a:lnTo>
                  <a:pt x="985168" y="0"/>
                </a:lnTo>
                <a:lnTo>
                  <a:pt x="985168" y="2682389"/>
                </a:lnTo>
                <a:lnTo>
                  <a:pt x="0" y="268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92755" y="587807"/>
            <a:ext cx="2518834" cy="3140365"/>
          </a:xfrm>
          <a:custGeom>
            <a:avLst/>
            <a:gdLst/>
            <a:ahLst/>
            <a:cxnLst/>
            <a:rect l="l" t="t" r="r" b="b"/>
            <a:pathLst>
              <a:path w="2518834" h="3140365">
                <a:moveTo>
                  <a:pt x="0" y="0"/>
                </a:moveTo>
                <a:lnTo>
                  <a:pt x="2518834" y="0"/>
                </a:lnTo>
                <a:lnTo>
                  <a:pt x="2518834" y="3140365"/>
                </a:lnTo>
                <a:lnTo>
                  <a:pt x="0" y="314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38249" y="1428787"/>
            <a:ext cx="1907482" cy="1699393"/>
          </a:xfrm>
          <a:custGeom>
            <a:avLst/>
            <a:gdLst/>
            <a:ahLst/>
            <a:cxnLst/>
            <a:rect l="l" t="t" r="r" b="b"/>
            <a:pathLst>
              <a:path w="1907482" h="1699393">
                <a:moveTo>
                  <a:pt x="0" y="0"/>
                </a:moveTo>
                <a:lnTo>
                  <a:pt x="1907482" y="0"/>
                </a:lnTo>
                <a:lnTo>
                  <a:pt x="1907482" y="1699394"/>
                </a:lnTo>
                <a:lnTo>
                  <a:pt x="0" y="1699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416506" y="587807"/>
            <a:ext cx="2552855" cy="3140365"/>
          </a:xfrm>
          <a:custGeom>
            <a:avLst/>
            <a:gdLst/>
            <a:ahLst/>
            <a:cxnLst/>
            <a:rect l="l" t="t" r="r" b="b"/>
            <a:pathLst>
              <a:path w="2552855" h="3140365">
                <a:moveTo>
                  <a:pt x="2552855" y="0"/>
                </a:moveTo>
                <a:lnTo>
                  <a:pt x="0" y="0"/>
                </a:lnTo>
                <a:lnTo>
                  <a:pt x="0" y="3140365"/>
                </a:lnTo>
                <a:lnTo>
                  <a:pt x="2552855" y="3140365"/>
                </a:lnTo>
                <a:lnTo>
                  <a:pt x="255285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55881" y="4625982"/>
            <a:ext cx="14565208" cy="5727731"/>
            <a:chOff x="0" y="0"/>
            <a:chExt cx="3836104" cy="1508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36104" cy="1508538"/>
            </a:xfrm>
            <a:custGeom>
              <a:avLst/>
              <a:gdLst/>
              <a:ahLst/>
              <a:cxnLst/>
              <a:rect l="l" t="t" r="r" b="b"/>
              <a:pathLst>
                <a:path w="3836104" h="1508538">
                  <a:moveTo>
                    <a:pt x="27108" y="0"/>
                  </a:moveTo>
                  <a:lnTo>
                    <a:pt x="3808996" y="0"/>
                  </a:lnTo>
                  <a:cubicBezTo>
                    <a:pt x="3816186" y="0"/>
                    <a:pt x="3823081" y="2856"/>
                    <a:pt x="3828164" y="7940"/>
                  </a:cubicBezTo>
                  <a:cubicBezTo>
                    <a:pt x="3833248" y="13024"/>
                    <a:pt x="3836104" y="19919"/>
                    <a:pt x="3836104" y="27108"/>
                  </a:cubicBezTo>
                  <a:lnTo>
                    <a:pt x="3836104" y="1481430"/>
                  </a:lnTo>
                  <a:cubicBezTo>
                    <a:pt x="3836104" y="1488619"/>
                    <a:pt x="3833248" y="1495515"/>
                    <a:pt x="3828164" y="1500598"/>
                  </a:cubicBezTo>
                  <a:cubicBezTo>
                    <a:pt x="3823081" y="1505682"/>
                    <a:pt x="3816186" y="1508538"/>
                    <a:pt x="3808996" y="1508538"/>
                  </a:cubicBezTo>
                  <a:lnTo>
                    <a:pt x="27108" y="1508538"/>
                  </a:lnTo>
                  <a:cubicBezTo>
                    <a:pt x="19919" y="1508538"/>
                    <a:pt x="13024" y="1505682"/>
                    <a:pt x="7940" y="1500598"/>
                  </a:cubicBezTo>
                  <a:cubicBezTo>
                    <a:pt x="2856" y="1495515"/>
                    <a:pt x="0" y="1488619"/>
                    <a:pt x="0" y="1481430"/>
                  </a:cubicBezTo>
                  <a:lnTo>
                    <a:pt x="0" y="27108"/>
                  </a:lnTo>
                  <a:cubicBezTo>
                    <a:pt x="0" y="19919"/>
                    <a:pt x="2856" y="13024"/>
                    <a:pt x="7940" y="7940"/>
                  </a:cubicBezTo>
                  <a:cubicBezTo>
                    <a:pt x="13024" y="2856"/>
                    <a:pt x="19919" y="0"/>
                    <a:pt x="271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836104" cy="1546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2551494"/>
            <a:ext cx="15739971" cy="4225611"/>
            <a:chOff x="0" y="0"/>
            <a:chExt cx="2716219" cy="7292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1408" cy="733444"/>
            </a:xfrm>
            <a:custGeom>
              <a:avLst/>
              <a:gdLst/>
              <a:ahLst/>
              <a:cxnLst/>
              <a:rect l="l" t="t" r="r" b="b"/>
              <a:pathLst>
                <a:path w="2731408" h="733444">
                  <a:moveTo>
                    <a:pt x="1542210" y="0"/>
                  </a:moveTo>
                  <a:cubicBezTo>
                    <a:pt x="1572003" y="0"/>
                    <a:pt x="1601975" y="0"/>
                    <a:pt x="1631709" y="0"/>
                  </a:cubicBezTo>
                  <a:cubicBezTo>
                    <a:pt x="1868771" y="12179"/>
                    <a:pt x="2016924" y="52721"/>
                    <a:pt x="2084405" y="119060"/>
                  </a:cubicBezTo>
                  <a:cubicBezTo>
                    <a:pt x="2479628" y="110213"/>
                    <a:pt x="2731408" y="235650"/>
                    <a:pt x="2591858" y="358761"/>
                  </a:cubicBezTo>
                  <a:cubicBezTo>
                    <a:pt x="2650092" y="384630"/>
                    <a:pt x="2698674" y="413568"/>
                    <a:pt x="2716219" y="452406"/>
                  </a:cubicBezTo>
                  <a:cubicBezTo>
                    <a:pt x="2716219" y="463532"/>
                    <a:pt x="2716219" y="474632"/>
                    <a:pt x="2716219" y="485756"/>
                  </a:cubicBezTo>
                  <a:cubicBezTo>
                    <a:pt x="2663932" y="584605"/>
                    <a:pt x="2438940" y="651400"/>
                    <a:pt x="2069564" y="633418"/>
                  </a:cubicBezTo>
                  <a:cubicBezTo>
                    <a:pt x="1974526" y="684173"/>
                    <a:pt x="1805416" y="733444"/>
                    <a:pt x="1542265" y="728670"/>
                  </a:cubicBezTo>
                  <a:cubicBezTo>
                    <a:pt x="1406246" y="725338"/>
                    <a:pt x="1311620" y="706038"/>
                    <a:pt x="1228771" y="682591"/>
                  </a:cubicBezTo>
                  <a:cubicBezTo>
                    <a:pt x="1141508" y="702081"/>
                    <a:pt x="1047001" y="717377"/>
                    <a:pt x="910451" y="717546"/>
                  </a:cubicBezTo>
                  <a:cubicBezTo>
                    <a:pt x="594542" y="717834"/>
                    <a:pt x="383211" y="642745"/>
                    <a:pt x="378088" y="539748"/>
                  </a:cubicBezTo>
                  <a:cubicBezTo>
                    <a:pt x="175000" y="515653"/>
                    <a:pt x="37450" y="470677"/>
                    <a:pt x="0" y="393716"/>
                  </a:cubicBezTo>
                  <a:cubicBezTo>
                    <a:pt x="0" y="382592"/>
                    <a:pt x="0" y="371444"/>
                    <a:pt x="0" y="360367"/>
                  </a:cubicBezTo>
                  <a:cubicBezTo>
                    <a:pt x="41336" y="284104"/>
                    <a:pt x="171409" y="236200"/>
                    <a:pt x="387981" y="215894"/>
                  </a:cubicBezTo>
                  <a:cubicBezTo>
                    <a:pt x="374968" y="87245"/>
                    <a:pt x="808173" y="6857"/>
                    <a:pt x="1164061" y="63534"/>
                  </a:cubicBezTo>
                  <a:cubicBezTo>
                    <a:pt x="1248794" y="35507"/>
                    <a:pt x="1368677" y="4939"/>
                    <a:pt x="154221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323" y="83434"/>
              <a:ext cx="2461573" cy="541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44027" y="5143500"/>
            <a:ext cx="4967563" cy="5143500"/>
            <a:chOff x="0" y="0"/>
            <a:chExt cx="4733290" cy="4900930"/>
          </a:xfrm>
        </p:grpSpPr>
        <p:sp>
          <p:nvSpPr>
            <p:cNvPr id="14" name="Freeform 14"/>
            <p:cNvSpPr/>
            <p:nvPr/>
          </p:nvSpPr>
          <p:spPr>
            <a:xfrm>
              <a:off x="15240" y="16510"/>
              <a:ext cx="4702810" cy="4869180"/>
            </a:xfrm>
            <a:custGeom>
              <a:avLst/>
              <a:gdLst/>
              <a:ahLst/>
              <a:cxnLst/>
              <a:rect l="l" t="t" r="r" b="b"/>
              <a:pathLst>
                <a:path w="4702810" h="4869180">
                  <a:moveTo>
                    <a:pt x="0" y="4037330"/>
                  </a:moveTo>
                  <a:lnTo>
                    <a:pt x="0" y="2350770"/>
                  </a:lnTo>
                  <a:cubicBezTo>
                    <a:pt x="0" y="1051560"/>
                    <a:pt x="1052830" y="0"/>
                    <a:pt x="2352040" y="0"/>
                  </a:cubicBezTo>
                  <a:lnTo>
                    <a:pt x="2352040" y="0"/>
                  </a:lnTo>
                  <a:cubicBezTo>
                    <a:pt x="3649980" y="0"/>
                    <a:pt x="4702810" y="1052830"/>
                    <a:pt x="4702810" y="2350770"/>
                  </a:cubicBezTo>
                  <a:lnTo>
                    <a:pt x="4702810" y="4008120"/>
                  </a:lnTo>
                  <a:cubicBezTo>
                    <a:pt x="4702810" y="4455160"/>
                    <a:pt x="4349750" y="4820920"/>
                    <a:pt x="3903980" y="4838700"/>
                  </a:cubicBezTo>
                  <a:cubicBezTo>
                    <a:pt x="3489960" y="4855210"/>
                    <a:pt x="2946400" y="4869180"/>
                    <a:pt x="2352040" y="4869180"/>
                  </a:cubicBezTo>
                  <a:lnTo>
                    <a:pt x="2352040" y="4869180"/>
                  </a:lnTo>
                  <a:lnTo>
                    <a:pt x="831850" y="4869180"/>
                  </a:lnTo>
                  <a:cubicBezTo>
                    <a:pt x="372110" y="4867910"/>
                    <a:pt x="0" y="4495800"/>
                    <a:pt x="0" y="4037330"/>
                  </a:cubicBezTo>
                  <a:close/>
                </a:path>
              </a:pathLst>
            </a:custGeom>
            <a:blipFill>
              <a:blip r:embed="rId11"/>
              <a:stretch>
                <a:fillRect l="-1768" r="-17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4734560" cy="4900930"/>
            </a:xfrm>
            <a:custGeom>
              <a:avLst/>
              <a:gdLst/>
              <a:ahLst/>
              <a:cxnLst/>
              <a:rect l="l" t="t" r="r" b="b"/>
              <a:pathLst>
                <a:path w="4734560" h="4900930">
                  <a:moveTo>
                    <a:pt x="2367280" y="4900930"/>
                  </a:moveTo>
                  <a:lnTo>
                    <a:pt x="847090" y="4900930"/>
                  </a:lnTo>
                  <a:cubicBezTo>
                    <a:pt x="379730" y="4900930"/>
                    <a:pt x="0" y="4521200"/>
                    <a:pt x="0" y="4053840"/>
                  </a:cubicBezTo>
                  <a:lnTo>
                    <a:pt x="0" y="2367280"/>
                  </a:lnTo>
                  <a:cubicBezTo>
                    <a:pt x="0" y="1061720"/>
                    <a:pt x="1061720" y="0"/>
                    <a:pt x="2367280" y="0"/>
                  </a:cubicBezTo>
                  <a:cubicBezTo>
                    <a:pt x="3672840" y="0"/>
                    <a:pt x="4734560" y="1061720"/>
                    <a:pt x="4734560" y="2367280"/>
                  </a:cubicBezTo>
                  <a:lnTo>
                    <a:pt x="4734560" y="4024630"/>
                  </a:lnTo>
                  <a:cubicBezTo>
                    <a:pt x="4734560" y="4481830"/>
                    <a:pt x="4376420" y="4852670"/>
                    <a:pt x="3920490" y="4870450"/>
                  </a:cubicBezTo>
                  <a:cubicBezTo>
                    <a:pt x="3390900" y="4890770"/>
                    <a:pt x="2868930" y="4900930"/>
                    <a:pt x="2367280" y="4900930"/>
                  </a:cubicBezTo>
                  <a:close/>
                  <a:moveTo>
                    <a:pt x="2367280" y="31750"/>
                  </a:moveTo>
                  <a:cubicBezTo>
                    <a:pt x="1079500" y="31750"/>
                    <a:pt x="31750" y="1079500"/>
                    <a:pt x="31750" y="2367280"/>
                  </a:cubicBezTo>
                  <a:lnTo>
                    <a:pt x="31750" y="4053840"/>
                  </a:lnTo>
                  <a:cubicBezTo>
                    <a:pt x="31750" y="4503420"/>
                    <a:pt x="397510" y="4869180"/>
                    <a:pt x="847090" y="4869180"/>
                  </a:cubicBezTo>
                  <a:lnTo>
                    <a:pt x="2367280" y="4869180"/>
                  </a:lnTo>
                  <a:cubicBezTo>
                    <a:pt x="2868930" y="4869180"/>
                    <a:pt x="3390900" y="4859020"/>
                    <a:pt x="3917950" y="4838700"/>
                  </a:cubicBezTo>
                  <a:cubicBezTo>
                    <a:pt x="4357370" y="4822191"/>
                    <a:pt x="4701540" y="4464050"/>
                    <a:pt x="4701540" y="4024630"/>
                  </a:cubicBezTo>
                  <a:lnTo>
                    <a:pt x="4701540" y="2367280"/>
                  </a:lnTo>
                  <a:cubicBezTo>
                    <a:pt x="4701540" y="1079500"/>
                    <a:pt x="3653790" y="31750"/>
                    <a:pt x="2367280" y="317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49032" y="587807"/>
            <a:ext cx="8389936" cy="2112921"/>
          </a:xfrm>
          <a:custGeom>
            <a:avLst/>
            <a:gdLst/>
            <a:ahLst/>
            <a:cxnLst/>
            <a:rect l="l" t="t" r="r" b="b"/>
            <a:pathLst>
              <a:path w="8389936" h="2112921">
                <a:moveTo>
                  <a:pt x="0" y="0"/>
                </a:moveTo>
                <a:lnTo>
                  <a:pt x="8389936" y="0"/>
                </a:lnTo>
                <a:lnTo>
                  <a:pt x="8389936" y="2112921"/>
                </a:lnTo>
                <a:lnTo>
                  <a:pt x="0" y="2112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2138420">
            <a:off x="12551443" y="7290380"/>
            <a:ext cx="985168" cy="2682388"/>
          </a:xfrm>
          <a:custGeom>
            <a:avLst/>
            <a:gdLst/>
            <a:ahLst/>
            <a:cxnLst/>
            <a:rect l="l" t="t" r="r" b="b"/>
            <a:pathLst>
              <a:path w="985168" h="2682388">
                <a:moveTo>
                  <a:pt x="0" y="0"/>
                </a:moveTo>
                <a:lnTo>
                  <a:pt x="985168" y="0"/>
                </a:lnTo>
                <a:lnTo>
                  <a:pt x="985168" y="2682389"/>
                </a:lnTo>
                <a:lnTo>
                  <a:pt x="0" y="268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6104107" y="5143500"/>
            <a:ext cx="1907482" cy="1699393"/>
          </a:xfrm>
          <a:custGeom>
            <a:avLst/>
            <a:gdLst/>
            <a:ahLst/>
            <a:cxnLst/>
            <a:rect l="l" t="t" r="r" b="b"/>
            <a:pathLst>
              <a:path w="1907482" h="1699393">
                <a:moveTo>
                  <a:pt x="1907482" y="0"/>
                </a:moveTo>
                <a:lnTo>
                  <a:pt x="0" y="0"/>
                </a:lnTo>
                <a:lnTo>
                  <a:pt x="0" y="1699393"/>
                </a:lnTo>
                <a:lnTo>
                  <a:pt x="1907482" y="1699393"/>
                </a:lnTo>
                <a:lnTo>
                  <a:pt x="19074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84097" y="3970248"/>
            <a:ext cx="12502275" cy="638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FF3131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ctr">
              <a:lnSpc>
                <a:spcPts val="2218"/>
              </a:lnSpc>
            </a:pPr>
            <a:endParaRPr lang="en-US" sz="2610" spc="-88">
              <a:solidFill>
                <a:srgbClr val="FF3131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ออกฤทธิ์โดยลดประจุไฟฟาแคลเซียมที่ถูกนําเข้าในกล้ามเนื้อเรียบ ซึ่งอยู่ที่ผนังเซลล์ของหลอดเลือด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แดง ส่งผลให้หลอดเลือดขยายตัวและเพิ่มปริมาณออกซิเจนที่ไปเลี้ยงอวัยวะต่างๆได้เป็นอย่างดี เป็น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ผลให้ความดันโลหิตกลับมาเป็นปกติ ลดอาการเจ็บหน้าอกจากภาวะกล้ามเนื้อหัวใจขาดเลือด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ข้อบ่งใช้ 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FF5757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Hypertension, Postoperative Hypertension, Chronic stable angina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FF5757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ใจสั่น, ปวดศีรษะ, คลื่นไส้, อาเจียน, Phlebitis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2218"/>
              </a:lnSpc>
            </a:pPr>
            <a:endParaRPr lang="en-US" sz="2610" spc="-88">
              <a:solidFill>
                <a:srgbClr val="FF5757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HR &lt; 60 bpm</a:t>
            </a:r>
          </a:p>
          <a:p>
            <a:pPr algn="l">
              <a:lnSpc>
                <a:spcPts val="2218"/>
              </a:lnSpc>
            </a:pPr>
            <a:r>
              <a:rPr lang="en-US" sz="2610" spc="-88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BP &lt; 90/60 mmHg</a:t>
            </a:r>
          </a:p>
          <a:p>
            <a:pPr algn="ctr">
              <a:lnSpc>
                <a:spcPts val="2218"/>
              </a:lnSpc>
            </a:pPr>
            <a:endParaRPr lang="en-US" sz="2610" spc="-88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20" name="Freeform 20"/>
          <p:cNvSpPr/>
          <p:nvPr/>
        </p:nvSpPr>
        <p:spPr>
          <a:xfrm rot="4911290">
            <a:off x="-3094420" y="7104934"/>
            <a:ext cx="7021852" cy="2322114"/>
          </a:xfrm>
          <a:custGeom>
            <a:avLst/>
            <a:gdLst/>
            <a:ahLst/>
            <a:cxnLst/>
            <a:rect l="l" t="t" r="r" b="b"/>
            <a:pathLst>
              <a:path w="7021852" h="2322114">
                <a:moveTo>
                  <a:pt x="0" y="0"/>
                </a:moveTo>
                <a:lnTo>
                  <a:pt x="7021852" y="0"/>
                </a:lnTo>
                <a:lnTo>
                  <a:pt x="7021852" y="2322114"/>
                </a:lnTo>
                <a:lnTo>
                  <a:pt x="0" y="23221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255657" y="7715250"/>
            <a:ext cx="1776686" cy="2376837"/>
          </a:xfrm>
          <a:custGeom>
            <a:avLst/>
            <a:gdLst/>
            <a:ahLst/>
            <a:cxnLst/>
            <a:rect l="l" t="t" r="r" b="b"/>
            <a:pathLst>
              <a:path w="1776686" h="2376837">
                <a:moveTo>
                  <a:pt x="0" y="0"/>
                </a:moveTo>
                <a:lnTo>
                  <a:pt x="1776686" y="0"/>
                </a:lnTo>
                <a:lnTo>
                  <a:pt x="1776686" y="2376837"/>
                </a:lnTo>
                <a:lnTo>
                  <a:pt x="0" y="23768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363081" y="1081665"/>
            <a:ext cx="756183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9000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Nicardipine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713679" cy="12400484"/>
            <a:chOff x="0" y="0"/>
            <a:chExt cx="26284906" cy="165339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12559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95975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212559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95975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212559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395975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616628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829186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16628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829186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616628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2829186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212559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395975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212559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95975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9616628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829186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616628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2829186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012602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6012602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6012602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6012602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012602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213937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2426496" y="0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9213937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2426496" y="3191922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9213937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2426496" y="6338971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9213937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2426496" y="9483647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0"/>
                  </a:lnTo>
                  <a:lnTo>
                    <a:pt x="0" y="38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213937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2426496" y="12675568"/>
              <a:ext cx="3858410" cy="3858410"/>
            </a:xfrm>
            <a:custGeom>
              <a:avLst/>
              <a:gdLst/>
              <a:ahLst/>
              <a:cxnLst/>
              <a:rect l="l" t="t" r="r" b="b"/>
              <a:pathLst>
                <a:path w="3858410" h="3858410">
                  <a:moveTo>
                    <a:pt x="0" y="0"/>
                  </a:moveTo>
                  <a:lnTo>
                    <a:pt x="3858410" y="0"/>
                  </a:lnTo>
                  <a:lnTo>
                    <a:pt x="3858410" y="3858411"/>
                  </a:lnTo>
                  <a:lnTo>
                    <a:pt x="0" y="3858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85507" y="1252635"/>
            <a:ext cx="16273793" cy="8436980"/>
            <a:chOff x="0" y="0"/>
            <a:chExt cx="21698390" cy="1124930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410899" cy="11249307"/>
            </a:xfrm>
            <a:custGeom>
              <a:avLst/>
              <a:gdLst/>
              <a:ahLst/>
              <a:cxnLst/>
              <a:rect l="l" t="t" r="r" b="b"/>
              <a:pathLst>
                <a:path w="17410899" h="11249307">
                  <a:moveTo>
                    <a:pt x="0" y="0"/>
                  </a:moveTo>
                  <a:lnTo>
                    <a:pt x="17410899" y="0"/>
                  </a:lnTo>
                  <a:lnTo>
                    <a:pt x="17410899" y="11249307"/>
                  </a:lnTo>
                  <a:lnTo>
                    <a:pt x="0" y="11249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4287492" y="0"/>
              <a:ext cx="17410899" cy="11249307"/>
            </a:xfrm>
            <a:custGeom>
              <a:avLst/>
              <a:gdLst/>
              <a:ahLst/>
              <a:cxnLst/>
              <a:rect l="l" t="t" r="r" b="b"/>
              <a:pathLst>
                <a:path w="17410899" h="11249307">
                  <a:moveTo>
                    <a:pt x="0" y="0"/>
                  </a:moveTo>
                  <a:lnTo>
                    <a:pt x="17410898" y="0"/>
                  </a:lnTo>
                  <a:lnTo>
                    <a:pt x="17410898" y="11249307"/>
                  </a:lnTo>
                  <a:lnTo>
                    <a:pt x="0" y="11249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-2539953" y="8909463"/>
            <a:ext cx="22567106" cy="3002601"/>
            <a:chOff x="0" y="0"/>
            <a:chExt cx="30089474" cy="400346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6219489" cy="4003468"/>
              <a:chOff x="0" y="0"/>
              <a:chExt cx="395277" cy="25443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501166" y="0"/>
              <a:ext cx="6219489" cy="4003468"/>
              <a:chOff x="0" y="0"/>
              <a:chExt cx="395277" cy="254439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770847" y="0"/>
              <a:ext cx="6219489" cy="4003468"/>
              <a:chOff x="0" y="0"/>
              <a:chExt cx="395277" cy="254439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5092205" y="0"/>
              <a:ext cx="6219489" cy="4003468"/>
              <a:chOff x="0" y="0"/>
              <a:chExt cx="395277" cy="25443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8593371" y="0"/>
              <a:ext cx="6219489" cy="4003468"/>
              <a:chOff x="0" y="0"/>
              <a:chExt cx="395277" cy="254439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6863052" y="0"/>
              <a:ext cx="6219489" cy="4003468"/>
              <a:chOff x="0" y="0"/>
              <a:chExt cx="395277" cy="254439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0416287" y="0"/>
              <a:ext cx="6219489" cy="4003468"/>
              <a:chOff x="0" y="0"/>
              <a:chExt cx="395277" cy="254439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3917453" y="0"/>
              <a:ext cx="6219489" cy="4003468"/>
              <a:chOff x="0" y="0"/>
              <a:chExt cx="395277" cy="254439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2187134" y="0"/>
              <a:ext cx="6219489" cy="4003468"/>
              <a:chOff x="0" y="0"/>
              <a:chExt cx="395277" cy="254439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5276615" y="0"/>
              <a:ext cx="6219489" cy="4003468"/>
              <a:chOff x="0" y="0"/>
              <a:chExt cx="395277" cy="254439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8777780" y="0"/>
              <a:ext cx="6219489" cy="4003468"/>
              <a:chOff x="0" y="0"/>
              <a:chExt cx="395277" cy="254439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TextBox 79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17047462" y="0"/>
              <a:ext cx="6219489" cy="4003468"/>
              <a:chOff x="0" y="0"/>
              <a:chExt cx="395277" cy="254439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20368820" y="0"/>
              <a:ext cx="6219489" cy="4003468"/>
              <a:chOff x="0" y="0"/>
              <a:chExt cx="395277" cy="254439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23869985" y="0"/>
              <a:ext cx="6219489" cy="4003468"/>
              <a:chOff x="0" y="0"/>
              <a:chExt cx="395277" cy="254439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22139666" y="0"/>
              <a:ext cx="6219489" cy="4003468"/>
              <a:chOff x="0" y="0"/>
              <a:chExt cx="395277" cy="254439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410466" cy="258677"/>
              </a:xfrm>
              <a:custGeom>
                <a:avLst/>
                <a:gdLst/>
                <a:ahLst/>
                <a:cxnLst/>
                <a:rect l="l" t="t" r="r" b="b"/>
                <a:pathLst>
                  <a:path w="410466" h="258677">
                    <a:moveTo>
                      <a:pt x="224430" y="0"/>
                    </a:moveTo>
                    <a:cubicBezTo>
                      <a:pt x="228765" y="0"/>
                      <a:pt x="233127" y="0"/>
                      <a:pt x="237454" y="0"/>
                    </a:cubicBezTo>
                    <a:cubicBezTo>
                      <a:pt x="271953" y="4250"/>
                      <a:pt x="293513" y="18396"/>
                      <a:pt x="303333" y="41543"/>
                    </a:cubicBezTo>
                    <a:cubicBezTo>
                      <a:pt x="360847" y="38456"/>
                      <a:pt x="410466" y="82224"/>
                      <a:pt x="377180" y="125181"/>
                    </a:cubicBezTo>
                    <a:cubicBezTo>
                      <a:pt x="385654" y="134207"/>
                      <a:pt x="392724" y="144304"/>
                      <a:pt x="395277" y="157856"/>
                    </a:cubicBezTo>
                    <a:cubicBezTo>
                      <a:pt x="395277" y="161738"/>
                      <a:pt x="395277" y="165611"/>
                      <a:pt x="395277" y="169493"/>
                    </a:cubicBezTo>
                    <a:cubicBezTo>
                      <a:pt x="387668" y="203984"/>
                      <a:pt x="354926" y="227290"/>
                      <a:pt x="301173" y="221016"/>
                    </a:cubicBezTo>
                    <a:cubicBezTo>
                      <a:pt x="287342" y="238725"/>
                      <a:pt x="262733" y="258677"/>
                      <a:pt x="224438" y="254252"/>
                    </a:cubicBezTo>
                    <a:cubicBezTo>
                      <a:pt x="204644" y="253089"/>
                      <a:pt x="190873" y="246355"/>
                      <a:pt x="178817" y="238174"/>
                    </a:cubicBezTo>
                    <a:cubicBezTo>
                      <a:pt x="166118" y="244974"/>
                      <a:pt x="152365" y="250312"/>
                      <a:pt x="132493" y="250370"/>
                    </a:cubicBezTo>
                    <a:cubicBezTo>
                      <a:pt x="86521" y="250471"/>
                      <a:pt x="55767" y="224270"/>
                      <a:pt x="55021" y="188332"/>
                    </a:cubicBezTo>
                    <a:cubicBezTo>
                      <a:pt x="25467" y="179925"/>
                      <a:pt x="5450" y="164231"/>
                      <a:pt x="0" y="137378"/>
                    </a:cubicBezTo>
                    <a:cubicBezTo>
                      <a:pt x="0" y="133496"/>
                      <a:pt x="0" y="129606"/>
                      <a:pt x="0" y="125741"/>
                    </a:cubicBezTo>
                    <a:cubicBezTo>
                      <a:pt x="6015" y="99131"/>
                      <a:pt x="24944" y="82416"/>
                      <a:pt x="56461" y="75331"/>
                    </a:cubicBezTo>
                    <a:cubicBezTo>
                      <a:pt x="54567" y="30442"/>
                      <a:pt x="117609" y="2393"/>
                      <a:pt x="169400" y="22169"/>
                    </a:cubicBezTo>
                    <a:cubicBezTo>
                      <a:pt x="181731" y="12389"/>
                      <a:pt x="199177" y="1723"/>
                      <a:pt x="224430" y="0"/>
                    </a:cubicBezTo>
                    <a:close/>
                  </a:path>
                </a:pathLst>
              </a:custGeom>
              <a:solidFill>
                <a:srgbClr val="B1D48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18529" y="4306"/>
                <a:ext cx="358220" cy="213784"/>
              </a:xfrm>
              <a:prstGeom prst="rect">
                <a:avLst/>
              </a:prstGeom>
            </p:spPr>
            <p:txBody>
              <a:bodyPr lIns="54276" tIns="54276" rIns="54276" bIns="54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2" name="Freeform 92"/>
          <p:cNvSpPr/>
          <p:nvPr/>
        </p:nvSpPr>
        <p:spPr>
          <a:xfrm>
            <a:off x="1028700" y="7455206"/>
            <a:ext cx="2842135" cy="3376186"/>
          </a:xfrm>
          <a:custGeom>
            <a:avLst/>
            <a:gdLst/>
            <a:ahLst/>
            <a:cxnLst/>
            <a:rect l="l" t="t" r="r" b="b"/>
            <a:pathLst>
              <a:path w="2842135" h="3376186">
                <a:moveTo>
                  <a:pt x="0" y="0"/>
                </a:moveTo>
                <a:lnTo>
                  <a:pt x="2842135" y="0"/>
                </a:lnTo>
                <a:lnTo>
                  <a:pt x="2842135" y="3376186"/>
                </a:lnTo>
                <a:lnTo>
                  <a:pt x="0" y="3376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296836" y="9504213"/>
            <a:ext cx="484214" cy="491361"/>
          </a:xfrm>
          <a:custGeom>
            <a:avLst/>
            <a:gdLst/>
            <a:ahLst/>
            <a:cxnLst/>
            <a:rect l="l" t="t" r="r" b="b"/>
            <a:pathLst>
              <a:path w="484214" h="491361">
                <a:moveTo>
                  <a:pt x="0" y="0"/>
                </a:moveTo>
                <a:lnTo>
                  <a:pt x="484214" y="0"/>
                </a:lnTo>
                <a:lnTo>
                  <a:pt x="484214" y="491362"/>
                </a:lnTo>
                <a:lnTo>
                  <a:pt x="0" y="4913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4" name="Freeform 94"/>
          <p:cNvSpPr/>
          <p:nvPr/>
        </p:nvSpPr>
        <p:spPr>
          <a:xfrm rot="1925450">
            <a:off x="6942912" y="9633032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7" y="0"/>
                </a:lnTo>
                <a:lnTo>
                  <a:pt x="392757" y="398555"/>
                </a:lnTo>
                <a:lnTo>
                  <a:pt x="0" y="39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5" name="Freeform 95"/>
          <p:cNvSpPr/>
          <p:nvPr/>
        </p:nvSpPr>
        <p:spPr>
          <a:xfrm rot="1925450">
            <a:off x="8291084" y="9763495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7" y="0"/>
                </a:lnTo>
                <a:lnTo>
                  <a:pt x="392757" y="398555"/>
                </a:lnTo>
                <a:lnTo>
                  <a:pt x="0" y="39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Freeform 96"/>
          <p:cNvSpPr/>
          <p:nvPr/>
        </p:nvSpPr>
        <p:spPr>
          <a:xfrm rot="1925450">
            <a:off x="9281405" y="9137836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7" y="0"/>
                </a:lnTo>
                <a:lnTo>
                  <a:pt x="392757" y="398554"/>
                </a:lnTo>
                <a:lnTo>
                  <a:pt x="0" y="3985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7" name="Freeform 97"/>
          <p:cNvSpPr/>
          <p:nvPr/>
        </p:nvSpPr>
        <p:spPr>
          <a:xfrm rot="1925450">
            <a:off x="11619898" y="9578094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8" y="0"/>
                </a:lnTo>
                <a:lnTo>
                  <a:pt x="392758" y="398554"/>
                </a:lnTo>
                <a:lnTo>
                  <a:pt x="0" y="3985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8" name="Freeform 98"/>
          <p:cNvSpPr/>
          <p:nvPr/>
        </p:nvSpPr>
        <p:spPr>
          <a:xfrm rot="1925450">
            <a:off x="13608068" y="9392692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7" y="0"/>
                </a:lnTo>
                <a:lnTo>
                  <a:pt x="392757" y="398555"/>
                </a:lnTo>
                <a:lnTo>
                  <a:pt x="0" y="39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9" name="Freeform 99"/>
          <p:cNvSpPr/>
          <p:nvPr/>
        </p:nvSpPr>
        <p:spPr>
          <a:xfrm rot="1925450">
            <a:off x="17554238" y="9490338"/>
            <a:ext cx="392757" cy="398554"/>
          </a:xfrm>
          <a:custGeom>
            <a:avLst/>
            <a:gdLst/>
            <a:ahLst/>
            <a:cxnLst/>
            <a:rect l="l" t="t" r="r" b="b"/>
            <a:pathLst>
              <a:path w="392757" h="398554">
                <a:moveTo>
                  <a:pt x="0" y="0"/>
                </a:moveTo>
                <a:lnTo>
                  <a:pt x="392758" y="0"/>
                </a:lnTo>
                <a:lnTo>
                  <a:pt x="392758" y="398554"/>
                </a:lnTo>
                <a:lnTo>
                  <a:pt x="0" y="3985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0" name="Freeform 100"/>
          <p:cNvSpPr/>
          <p:nvPr/>
        </p:nvSpPr>
        <p:spPr>
          <a:xfrm rot="-3045019">
            <a:off x="4993497" y="9245648"/>
            <a:ext cx="509609" cy="517130"/>
          </a:xfrm>
          <a:custGeom>
            <a:avLst/>
            <a:gdLst/>
            <a:ahLst/>
            <a:cxnLst/>
            <a:rect l="l" t="t" r="r" b="b"/>
            <a:pathLst>
              <a:path w="509609" h="517130">
                <a:moveTo>
                  <a:pt x="0" y="0"/>
                </a:moveTo>
                <a:lnTo>
                  <a:pt x="509609" y="0"/>
                </a:lnTo>
                <a:lnTo>
                  <a:pt x="509609" y="517131"/>
                </a:lnTo>
                <a:lnTo>
                  <a:pt x="0" y="517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1" name="Freeform 101"/>
          <p:cNvSpPr/>
          <p:nvPr/>
        </p:nvSpPr>
        <p:spPr>
          <a:xfrm>
            <a:off x="14686289" y="7987630"/>
            <a:ext cx="2438634" cy="2609434"/>
          </a:xfrm>
          <a:custGeom>
            <a:avLst/>
            <a:gdLst/>
            <a:ahLst/>
            <a:cxnLst/>
            <a:rect l="l" t="t" r="r" b="b"/>
            <a:pathLst>
              <a:path w="2438634" h="2609434">
                <a:moveTo>
                  <a:pt x="0" y="0"/>
                </a:moveTo>
                <a:lnTo>
                  <a:pt x="2438634" y="0"/>
                </a:lnTo>
                <a:lnTo>
                  <a:pt x="2438634" y="2609434"/>
                </a:lnTo>
                <a:lnTo>
                  <a:pt x="0" y="2609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2" name="Freeform 102"/>
          <p:cNvSpPr/>
          <p:nvPr/>
        </p:nvSpPr>
        <p:spPr>
          <a:xfrm rot="-9720385">
            <a:off x="15571868" y="999616"/>
            <a:ext cx="2124278" cy="761200"/>
          </a:xfrm>
          <a:custGeom>
            <a:avLst/>
            <a:gdLst/>
            <a:ahLst/>
            <a:cxnLst/>
            <a:rect l="l" t="t" r="r" b="b"/>
            <a:pathLst>
              <a:path w="2124278" h="761200">
                <a:moveTo>
                  <a:pt x="0" y="0"/>
                </a:moveTo>
                <a:lnTo>
                  <a:pt x="2124278" y="0"/>
                </a:lnTo>
                <a:lnTo>
                  <a:pt x="2124278" y="761199"/>
                </a:lnTo>
                <a:lnTo>
                  <a:pt x="0" y="7611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3" name="Freeform 103"/>
          <p:cNvSpPr/>
          <p:nvPr/>
        </p:nvSpPr>
        <p:spPr>
          <a:xfrm rot="-1198198">
            <a:off x="599567" y="1029076"/>
            <a:ext cx="2040503" cy="714260"/>
          </a:xfrm>
          <a:custGeom>
            <a:avLst/>
            <a:gdLst/>
            <a:ahLst/>
            <a:cxnLst/>
            <a:rect l="l" t="t" r="r" b="b"/>
            <a:pathLst>
              <a:path w="2040503" h="714260">
                <a:moveTo>
                  <a:pt x="0" y="0"/>
                </a:moveTo>
                <a:lnTo>
                  <a:pt x="2040503" y="0"/>
                </a:lnTo>
                <a:lnTo>
                  <a:pt x="2040503" y="714260"/>
                </a:lnTo>
                <a:lnTo>
                  <a:pt x="0" y="7142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 rot="-3377432" flipH="1">
            <a:off x="12728883" y="6947801"/>
            <a:ext cx="1606643" cy="1014812"/>
          </a:xfrm>
          <a:custGeom>
            <a:avLst/>
            <a:gdLst/>
            <a:ahLst/>
            <a:cxnLst/>
            <a:rect l="l" t="t" r="r" b="b"/>
            <a:pathLst>
              <a:path w="1606643" h="1014812">
                <a:moveTo>
                  <a:pt x="1606643" y="0"/>
                </a:moveTo>
                <a:lnTo>
                  <a:pt x="0" y="0"/>
                </a:lnTo>
                <a:lnTo>
                  <a:pt x="0" y="1014811"/>
                </a:lnTo>
                <a:lnTo>
                  <a:pt x="1606643" y="1014811"/>
                </a:lnTo>
                <a:lnTo>
                  <a:pt x="1606643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5614896" y="280988"/>
            <a:ext cx="7181292" cy="1808536"/>
          </a:xfrm>
          <a:custGeom>
            <a:avLst/>
            <a:gdLst/>
            <a:ahLst/>
            <a:cxnLst/>
            <a:rect l="l" t="t" r="r" b="b"/>
            <a:pathLst>
              <a:path w="7181292" h="1808536">
                <a:moveTo>
                  <a:pt x="0" y="0"/>
                </a:moveTo>
                <a:lnTo>
                  <a:pt x="7181292" y="0"/>
                </a:lnTo>
                <a:lnTo>
                  <a:pt x="7181292" y="1808536"/>
                </a:lnTo>
                <a:lnTo>
                  <a:pt x="0" y="180853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6" name="Group 106"/>
          <p:cNvGrpSpPr>
            <a:grpSpLocks noChangeAspect="1"/>
          </p:cNvGrpSpPr>
          <p:nvPr/>
        </p:nvGrpSpPr>
        <p:grpSpPr>
          <a:xfrm>
            <a:off x="-230523" y="2070306"/>
            <a:ext cx="4710296" cy="4710296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-95250" y="-95250"/>
              <a:ext cx="6540500" cy="6540500"/>
            </a:xfrm>
            <a:custGeom>
              <a:avLst/>
              <a:gdLst/>
              <a:ahLst/>
              <a:cxnLst/>
              <a:rect l="l" t="t" r="r" b="b"/>
              <a:pathLst>
                <a:path w="6540500" h="6540500">
                  <a:moveTo>
                    <a:pt x="382270" y="3964940"/>
                  </a:moveTo>
                  <a:lnTo>
                    <a:pt x="736600" y="4319270"/>
                  </a:lnTo>
                  <a:lnTo>
                    <a:pt x="736600" y="4820920"/>
                  </a:lnTo>
                  <a:cubicBezTo>
                    <a:pt x="736600" y="5360670"/>
                    <a:pt x="1178560" y="5803900"/>
                    <a:pt x="1719580" y="5803900"/>
                  </a:cubicBezTo>
                  <a:lnTo>
                    <a:pt x="2221230" y="5803900"/>
                  </a:lnTo>
                  <a:lnTo>
                    <a:pt x="2575560" y="6158230"/>
                  </a:lnTo>
                  <a:cubicBezTo>
                    <a:pt x="2957830" y="6540500"/>
                    <a:pt x="3582670" y="6540500"/>
                    <a:pt x="3964940" y="6158230"/>
                  </a:cubicBezTo>
                  <a:lnTo>
                    <a:pt x="4319270" y="5803900"/>
                  </a:lnTo>
                  <a:lnTo>
                    <a:pt x="4820920" y="5803900"/>
                  </a:lnTo>
                  <a:cubicBezTo>
                    <a:pt x="5360670" y="5803900"/>
                    <a:pt x="5803900" y="5361940"/>
                    <a:pt x="5803900" y="4820920"/>
                  </a:cubicBezTo>
                  <a:lnTo>
                    <a:pt x="5803900" y="4319270"/>
                  </a:lnTo>
                  <a:lnTo>
                    <a:pt x="6158230" y="3964940"/>
                  </a:lnTo>
                  <a:cubicBezTo>
                    <a:pt x="6540500" y="3582670"/>
                    <a:pt x="6540500" y="2957830"/>
                    <a:pt x="6158230" y="2575560"/>
                  </a:cubicBezTo>
                  <a:lnTo>
                    <a:pt x="5803900" y="2221230"/>
                  </a:lnTo>
                  <a:lnTo>
                    <a:pt x="5803900" y="1719580"/>
                  </a:lnTo>
                  <a:cubicBezTo>
                    <a:pt x="5803900" y="1179830"/>
                    <a:pt x="5361940" y="736600"/>
                    <a:pt x="4820920" y="736600"/>
                  </a:cubicBezTo>
                  <a:lnTo>
                    <a:pt x="4319270" y="736600"/>
                  </a:lnTo>
                  <a:lnTo>
                    <a:pt x="3964940" y="382270"/>
                  </a:lnTo>
                  <a:cubicBezTo>
                    <a:pt x="3582670" y="0"/>
                    <a:pt x="2957830" y="0"/>
                    <a:pt x="2575560" y="382270"/>
                  </a:cubicBezTo>
                  <a:lnTo>
                    <a:pt x="2221230" y="736600"/>
                  </a:lnTo>
                  <a:lnTo>
                    <a:pt x="1719580" y="736600"/>
                  </a:lnTo>
                  <a:cubicBezTo>
                    <a:pt x="1179830" y="736600"/>
                    <a:pt x="736600" y="1178560"/>
                    <a:pt x="736600" y="1719580"/>
                  </a:cubicBezTo>
                  <a:lnTo>
                    <a:pt x="736600" y="2221230"/>
                  </a:lnTo>
                  <a:lnTo>
                    <a:pt x="382270" y="2575560"/>
                  </a:lnTo>
                  <a:cubicBezTo>
                    <a:pt x="0" y="2957830"/>
                    <a:pt x="0" y="3582670"/>
                    <a:pt x="382270" y="3964940"/>
                  </a:cubicBezTo>
                  <a:close/>
                </a:path>
              </a:pathLst>
            </a:custGeom>
            <a:solidFill>
              <a:srgbClr val="F6BB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8"/>
            <p:cNvSpPr/>
            <p:nvPr/>
          </p:nvSpPr>
          <p:spPr>
            <a:xfrm>
              <a:off x="668020" y="668020"/>
              <a:ext cx="5013960" cy="5013960"/>
            </a:xfrm>
            <a:custGeom>
              <a:avLst/>
              <a:gdLst/>
              <a:ahLst/>
              <a:cxnLst/>
              <a:rect l="l" t="t" r="r" b="b"/>
              <a:pathLst>
                <a:path w="5013960" h="5013960">
                  <a:moveTo>
                    <a:pt x="0" y="2506980"/>
                  </a:moveTo>
                  <a:cubicBezTo>
                    <a:pt x="0" y="3891280"/>
                    <a:pt x="1122680" y="5013960"/>
                    <a:pt x="2506980" y="5013960"/>
                  </a:cubicBezTo>
                  <a:cubicBezTo>
                    <a:pt x="3891280" y="5013960"/>
                    <a:pt x="5013960" y="3891280"/>
                    <a:pt x="5013960" y="2506980"/>
                  </a:cubicBezTo>
                  <a:cubicBezTo>
                    <a:pt x="5013960" y="1122680"/>
                    <a:pt x="3891280" y="0"/>
                    <a:pt x="2506980" y="0"/>
                  </a:cubicBezTo>
                  <a:cubicBezTo>
                    <a:pt x="1122680" y="0"/>
                    <a:pt x="0" y="1122680"/>
                    <a:pt x="0" y="2506980"/>
                  </a:cubicBezTo>
                  <a:close/>
                </a:path>
              </a:pathLst>
            </a:custGeom>
            <a:blipFill>
              <a:blip r:embed="rId25"/>
              <a:stretch>
                <a:fillRect t="-1612" b="-16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2938870" y="3753591"/>
            <a:ext cx="5083989" cy="81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3"/>
              </a:lnSpc>
              <a:spcBef>
                <a:spcPct val="0"/>
              </a:spcBef>
            </a:pPr>
            <a:r>
              <a:rPr lang="en-US" sz="4545" b="1">
                <a:solidFill>
                  <a:srgbClr val="FFFFFF"/>
                </a:solidFill>
                <a:latin typeface="หมา Bold"/>
                <a:ea typeface="หมา Bold"/>
                <a:cs typeface="หมา Bold"/>
                <a:sym typeface="หมา Bold"/>
              </a:rPr>
              <a:t>Morphine (mo)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5248302" y="769796"/>
            <a:ext cx="8113083" cy="84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7153" b="1">
                <a:solidFill>
                  <a:srgbClr val="5B4836"/>
                </a:solidFill>
                <a:latin typeface="Mitr Bold"/>
                <a:ea typeface="Mitr Bold"/>
                <a:cs typeface="Mitr Bold"/>
                <a:sym typeface="Mitr Bold"/>
              </a:rPr>
              <a:t>Morphine (mo)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4622648" y="2449665"/>
            <a:ext cx="12011359" cy="687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FF3131"/>
                </a:solidFill>
                <a:latin typeface="Mitr"/>
                <a:ea typeface="Mitr"/>
                <a:cs typeface="Mitr"/>
                <a:sym typeface="Mitr"/>
              </a:rPr>
              <a:t>กลไกลการออกฤทธิ์</a:t>
            </a:r>
          </a:p>
          <a:p>
            <a:pPr algn="ctr">
              <a:lnSpc>
                <a:spcPts val="2131"/>
              </a:lnSpc>
            </a:pPr>
            <a:endParaRPr lang="en-US" sz="2507" spc="-85">
              <a:solidFill>
                <a:srgbClr val="FF3131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783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จับกับ Mu, Kappa, Delta receptor ซึ่งเป็น opioid receptor ในสมอง ส่งผลต่อการยับยั้งกระบวนการเกิดความเจ็บปวด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ข้อบ่งใช้ </a:t>
            </a:r>
          </a:p>
          <a:p>
            <a:pPr algn="l">
              <a:lnSpc>
                <a:spcPts val="3510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บรรเทาอาการปวดแบบเฉียบพลันและเรื้อรัง หลังผ่าตัดหรือจากโรคมะเร็ง และ myocardial infarction รักษาภาวะ Acute pulmonary edema ที่สัมพันธ์กับ Left ventricular failure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FF5757"/>
                </a:solidFill>
                <a:latin typeface="Mitr"/>
                <a:ea typeface="Mitr"/>
                <a:cs typeface="Mitr"/>
                <a:sym typeface="Mitr"/>
              </a:rPr>
              <a:t>อาการข้างเคียง</a:t>
            </a:r>
          </a:p>
          <a:p>
            <a:pPr algn="l">
              <a:lnSpc>
                <a:spcPts val="2958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ท้องผูก, มึนงง, ระงับประสาท, คลื่นไส้/อาเจียน, ซึม และเคลิ้มฝัน ถ้า overdose จะมีอาการซึม ปลุกไม่ตื่น, หายใจช้า, หัวใจหยุดเต้น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E81A09"/>
                </a:solidFill>
                <a:latin typeface="Mitr"/>
                <a:ea typeface="Mitr"/>
                <a:cs typeface="Mitr"/>
                <a:sym typeface="Mitr"/>
              </a:rPr>
              <a:t>เกณฑ์การรายงานแพทย์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E81A09"/>
              </a:solidFill>
              <a:latin typeface="Mitr"/>
              <a:ea typeface="Mitr"/>
              <a:cs typeface="Mitr"/>
              <a:sym typeface="Mitr"/>
            </a:endParaRPr>
          </a:p>
          <a:p>
            <a:pPr marL="541373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RR &lt; 10 bpm, หายใจลำบาก</a:t>
            </a:r>
          </a:p>
          <a:p>
            <a:pPr marL="541373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HR &lt; 60 bpm</a:t>
            </a:r>
          </a:p>
          <a:p>
            <a:pPr marL="541373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BP &lt; 90/60 mmHg</a:t>
            </a:r>
          </a:p>
          <a:p>
            <a:pPr marL="541373" lvl="1" indent="-270686" algn="l">
              <a:lnSpc>
                <a:spcPts val="2131"/>
              </a:lnSpc>
              <a:buFont typeface="Arial"/>
              <a:buChar char="•"/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 Miosis (รูม่านตาเล็กกว่า 2 mm)</a:t>
            </a:r>
          </a:p>
          <a:p>
            <a:pPr algn="l">
              <a:lnSpc>
                <a:spcPts val="2131"/>
              </a:lnSpc>
            </a:pPr>
            <a:r>
              <a:rPr lang="en-US" sz="2507" spc="-85">
                <a:solidFill>
                  <a:srgbClr val="5B4836"/>
                </a:solidFill>
                <a:latin typeface="Mitr"/>
                <a:ea typeface="Mitr"/>
                <a:cs typeface="Mitr"/>
                <a:sym typeface="Mitr"/>
              </a:rPr>
              <a:t>• Sedative score &gt; 2</a:t>
            </a:r>
          </a:p>
          <a:p>
            <a:pPr algn="l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  <a:p>
            <a:pPr algn="ctr">
              <a:lnSpc>
                <a:spcPts val="2131"/>
              </a:lnSpc>
            </a:pPr>
            <a:endParaRPr lang="en-US" sz="2507" spc="-85">
              <a:solidFill>
                <a:srgbClr val="5B4836"/>
              </a:solidFill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2062</Words>
  <Application>Microsoft Office PowerPoint</Application>
  <PresentationFormat>Custom</PresentationFormat>
  <Paragraphs>276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เอฟซี โฮม Bold</vt:lpstr>
      <vt:lpstr>Mitr</vt:lpstr>
      <vt:lpstr>Arial</vt:lpstr>
      <vt:lpstr>Mitr Bold</vt:lpstr>
      <vt:lpstr>หมา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นำเสนอนวัตกรรม</dc:title>
  <dc:creator>SirFamily Chonlathep</dc:creator>
  <cp:lastModifiedBy>SirFamily Chonlathep</cp:lastModifiedBy>
  <cp:revision>3</cp:revision>
  <dcterms:created xsi:type="dcterms:W3CDTF">2006-08-16T00:00:00Z</dcterms:created>
  <dcterms:modified xsi:type="dcterms:W3CDTF">2025-03-15T22:08:08Z</dcterms:modified>
  <dc:identifier>DAGhYwuHHzo</dc:identifier>
</cp:coreProperties>
</file>